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0"/>
  </p:notesMasterIdLst>
  <p:sldIdLst>
    <p:sldId id="277" r:id="rId2"/>
    <p:sldId id="278" r:id="rId3"/>
    <p:sldId id="279" r:id="rId4"/>
    <p:sldId id="280" r:id="rId5"/>
    <p:sldId id="281" r:id="rId6"/>
    <p:sldId id="261" r:id="rId7"/>
    <p:sldId id="262" r:id="rId8"/>
    <p:sldId id="264" r:id="rId9"/>
    <p:sldId id="265" r:id="rId10"/>
    <p:sldId id="267" r:id="rId11"/>
    <p:sldId id="268" r:id="rId12"/>
    <p:sldId id="269" r:id="rId13"/>
    <p:sldId id="270" r:id="rId14"/>
    <p:sldId id="272" r:id="rId15"/>
    <p:sldId id="274" r:id="rId16"/>
    <p:sldId id="275" r:id="rId17"/>
    <p:sldId id="276" r:id="rId18"/>
    <p:sldId id="282" r:id="rId19"/>
  </p:sldIdLst>
  <p:sldSz cx="9144000" cy="5143500" type="screen16x9"/>
  <p:notesSz cx="6858000" cy="9144000"/>
  <p:embeddedFontLst>
    <p:embeddedFont>
      <p:font typeface="Merriweather" panose="020B0604020202020204" charset="-52"/>
      <p:regular r:id="rId21"/>
      <p:bold r:id="rId22"/>
      <p:italic r:id="rId23"/>
      <p:boldItalic r:id="rId24"/>
    </p:embeddedFont>
    <p:embeddedFont>
      <p:font typeface="Roboto" panose="020B0604020202020204" charset="0"/>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2EA0D84-B19D-4D4A-9AEA-61F30D52DED4}">
  <a:tblStyle styleId="{C2EA0D84-B19D-4D4A-9AEA-61F30D52DED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396" y="66"/>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viewProps" Target="viewProps.xml"/></Relationships>
</file>

<file path=ppt/diagrams/_rels/data5.xml.rels><?xml version="1.0" encoding="UTF-8" standalone="yes"?>
<Relationships xmlns="http://schemas.openxmlformats.org/package/2006/relationships"><Relationship Id="rId1" Type="http://schemas.openxmlformats.org/officeDocument/2006/relationships/image" Target="../media/image2.png"/></Relationships>
</file>

<file path=ppt/diagrams/_rels/drawing5.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130EEE-956C-461D-9F08-8BB107940C22}" type="doc">
      <dgm:prSet loTypeId="urn:microsoft.com/office/officeart/2005/8/layout/process5" loCatId="process" qsTypeId="urn:microsoft.com/office/officeart/2005/8/quickstyle/simple1" qsCatId="simple" csTypeId="urn:microsoft.com/office/officeart/2005/8/colors/accent1_1" csCatId="accent1" phldr="1"/>
      <dgm:spPr/>
      <dgm:t>
        <a:bodyPr/>
        <a:lstStyle/>
        <a:p>
          <a:endParaRPr lang="ru-RU"/>
        </a:p>
      </dgm:t>
    </dgm:pt>
    <dgm:pt modelId="{41A2A19D-5B7A-460E-8B3E-543B1D7DF31D}">
      <dgm:prSet phldrT="[Текст]"/>
      <dgm:spPr/>
      <dgm:t>
        <a:bodyPr/>
        <a:lstStyle/>
        <a:p>
          <a:r>
            <a:rPr lang="ru" dirty="0"/>
            <a:t>Расхождения в уведомлениях</a:t>
          </a:r>
        </a:p>
        <a:p>
          <a:r>
            <a:rPr lang="ru" dirty="0"/>
            <a:t> ФНС утвердила контрольные соотношения, с помощью которых можно проверить правильность заполнения уведомления об исчисленных налогах </a:t>
          </a:r>
          <a:endParaRPr lang="ru-RU" dirty="0"/>
        </a:p>
      </dgm:t>
    </dgm:pt>
    <dgm:pt modelId="{0C08E99D-D018-442B-9378-1B79517A5504}" type="parTrans" cxnId="{2E25B4F4-BCB2-42E3-8EEB-780721D975EE}">
      <dgm:prSet/>
      <dgm:spPr/>
      <dgm:t>
        <a:bodyPr/>
        <a:lstStyle/>
        <a:p>
          <a:endParaRPr lang="ru-RU"/>
        </a:p>
      </dgm:t>
    </dgm:pt>
    <dgm:pt modelId="{717FD13A-2E4D-43AC-B41A-77D231273F7B}" type="sibTrans" cxnId="{2E25B4F4-BCB2-42E3-8EEB-780721D975EE}">
      <dgm:prSet/>
      <dgm:spPr/>
      <dgm:t>
        <a:bodyPr/>
        <a:lstStyle/>
        <a:p>
          <a:endParaRPr lang="ru-RU"/>
        </a:p>
      </dgm:t>
    </dgm:pt>
    <dgm:pt modelId="{7C01EBCB-EE1B-48BB-B8BA-A669A7F1E901}">
      <dgm:prSet phldrT="[Текст]"/>
      <dgm:spPr/>
      <dgm:t>
        <a:bodyPr/>
        <a:lstStyle/>
        <a:p>
          <a:pPr rtl="0"/>
          <a:r>
            <a:rPr lang="ru" dirty="0">
              <a:solidFill>
                <a:srgbClr val="C00000"/>
              </a:solidFill>
            </a:rPr>
            <a:t>Приказ ФНС России от 16.01.2024 № ЕД-7-15/19@ </a:t>
          </a:r>
          <a:r>
            <a:rPr lang="ru" dirty="0"/>
            <a:t>(вступил в силу 01.01.2025)</a:t>
          </a:r>
          <a:endParaRPr lang="ru-RU" dirty="0"/>
        </a:p>
      </dgm:t>
    </dgm:pt>
    <dgm:pt modelId="{409F5AF0-0A77-4315-9389-DBD9C27B2486}" type="parTrans" cxnId="{72EC5A07-6C6A-48C0-9621-293E0184F15B}">
      <dgm:prSet/>
      <dgm:spPr/>
      <dgm:t>
        <a:bodyPr/>
        <a:lstStyle/>
        <a:p>
          <a:endParaRPr lang="ru-RU"/>
        </a:p>
      </dgm:t>
    </dgm:pt>
    <dgm:pt modelId="{FD004EB7-FC78-401F-A5F7-444E7427E2A2}" type="sibTrans" cxnId="{72EC5A07-6C6A-48C0-9621-293E0184F15B}">
      <dgm:prSet/>
      <dgm:spPr/>
      <dgm:t>
        <a:bodyPr/>
        <a:lstStyle/>
        <a:p>
          <a:endParaRPr lang="ru-RU"/>
        </a:p>
      </dgm:t>
    </dgm:pt>
    <dgm:pt modelId="{48A760CF-EB95-4DC3-AB72-2D8981B86977}" type="pres">
      <dgm:prSet presAssocID="{38130EEE-956C-461D-9F08-8BB107940C22}" presName="diagram" presStyleCnt="0">
        <dgm:presLayoutVars>
          <dgm:dir/>
          <dgm:resizeHandles val="exact"/>
        </dgm:presLayoutVars>
      </dgm:prSet>
      <dgm:spPr/>
      <dgm:t>
        <a:bodyPr/>
        <a:lstStyle/>
        <a:p>
          <a:endParaRPr lang="ru-RU"/>
        </a:p>
      </dgm:t>
    </dgm:pt>
    <dgm:pt modelId="{451D4F2C-5F96-4612-AB23-561707B57AE0}" type="pres">
      <dgm:prSet presAssocID="{41A2A19D-5B7A-460E-8B3E-543B1D7DF31D}" presName="node" presStyleLbl="node1" presStyleIdx="0" presStyleCnt="2">
        <dgm:presLayoutVars>
          <dgm:bulletEnabled val="1"/>
        </dgm:presLayoutVars>
      </dgm:prSet>
      <dgm:spPr/>
      <dgm:t>
        <a:bodyPr/>
        <a:lstStyle/>
        <a:p>
          <a:endParaRPr lang="ru-RU"/>
        </a:p>
      </dgm:t>
    </dgm:pt>
    <dgm:pt modelId="{5F8E4719-A3C7-44ED-B6D0-579A22850BAC}" type="pres">
      <dgm:prSet presAssocID="{717FD13A-2E4D-43AC-B41A-77D231273F7B}" presName="sibTrans" presStyleLbl="sibTrans2D1" presStyleIdx="0" presStyleCnt="1"/>
      <dgm:spPr/>
      <dgm:t>
        <a:bodyPr/>
        <a:lstStyle/>
        <a:p>
          <a:endParaRPr lang="ru-RU"/>
        </a:p>
      </dgm:t>
    </dgm:pt>
    <dgm:pt modelId="{0B7E4AB8-A5E7-4A59-B0A3-65CD8F2DCF26}" type="pres">
      <dgm:prSet presAssocID="{717FD13A-2E4D-43AC-B41A-77D231273F7B}" presName="connectorText" presStyleLbl="sibTrans2D1" presStyleIdx="0" presStyleCnt="1"/>
      <dgm:spPr/>
      <dgm:t>
        <a:bodyPr/>
        <a:lstStyle/>
        <a:p>
          <a:endParaRPr lang="ru-RU"/>
        </a:p>
      </dgm:t>
    </dgm:pt>
    <dgm:pt modelId="{0EEC232F-21A4-4BE3-A9B4-42ACF03EBD68}" type="pres">
      <dgm:prSet presAssocID="{7C01EBCB-EE1B-48BB-B8BA-A669A7F1E901}" presName="node" presStyleLbl="node1" presStyleIdx="1" presStyleCnt="2">
        <dgm:presLayoutVars>
          <dgm:bulletEnabled val="1"/>
        </dgm:presLayoutVars>
      </dgm:prSet>
      <dgm:spPr/>
      <dgm:t>
        <a:bodyPr/>
        <a:lstStyle/>
        <a:p>
          <a:endParaRPr lang="ru-RU"/>
        </a:p>
      </dgm:t>
    </dgm:pt>
  </dgm:ptLst>
  <dgm:cxnLst>
    <dgm:cxn modelId="{2E25B4F4-BCB2-42E3-8EEB-780721D975EE}" srcId="{38130EEE-956C-461D-9F08-8BB107940C22}" destId="{41A2A19D-5B7A-460E-8B3E-543B1D7DF31D}" srcOrd="0" destOrd="0" parTransId="{0C08E99D-D018-442B-9378-1B79517A5504}" sibTransId="{717FD13A-2E4D-43AC-B41A-77D231273F7B}"/>
    <dgm:cxn modelId="{324943D0-F088-4B9F-A725-3F7D747C702C}" type="presOf" srcId="{7C01EBCB-EE1B-48BB-B8BA-A669A7F1E901}" destId="{0EEC232F-21A4-4BE3-A9B4-42ACF03EBD68}" srcOrd="0" destOrd="0" presId="urn:microsoft.com/office/officeart/2005/8/layout/process5"/>
    <dgm:cxn modelId="{C8328B3C-F72E-4AFE-B7AC-53D2A3DF13EB}" type="presOf" srcId="{717FD13A-2E4D-43AC-B41A-77D231273F7B}" destId="{0B7E4AB8-A5E7-4A59-B0A3-65CD8F2DCF26}" srcOrd="1" destOrd="0" presId="urn:microsoft.com/office/officeart/2005/8/layout/process5"/>
    <dgm:cxn modelId="{C450D4DC-809C-469E-A4C2-3DFA9BD1DEE5}" type="presOf" srcId="{41A2A19D-5B7A-460E-8B3E-543B1D7DF31D}" destId="{451D4F2C-5F96-4612-AB23-561707B57AE0}" srcOrd="0" destOrd="0" presId="urn:microsoft.com/office/officeart/2005/8/layout/process5"/>
    <dgm:cxn modelId="{09506B12-25DC-483C-B467-B593C71B35D7}" type="presOf" srcId="{38130EEE-956C-461D-9F08-8BB107940C22}" destId="{48A760CF-EB95-4DC3-AB72-2D8981B86977}" srcOrd="0" destOrd="0" presId="urn:microsoft.com/office/officeart/2005/8/layout/process5"/>
    <dgm:cxn modelId="{72EC5A07-6C6A-48C0-9621-293E0184F15B}" srcId="{38130EEE-956C-461D-9F08-8BB107940C22}" destId="{7C01EBCB-EE1B-48BB-B8BA-A669A7F1E901}" srcOrd="1" destOrd="0" parTransId="{409F5AF0-0A77-4315-9389-DBD9C27B2486}" sibTransId="{FD004EB7-FC78-401F-A5F7-444E7427E2A2}"/>
    <dgm:cxn modelId="{04110047-70C3-4FAF-B80B-48F39C85590F}" type="presOf" srcId="{717FD13A-2E4D-43AC-B41A-77D231273F7B}" destId="{5F8E4719-A3C7-44ED-B6D0-579A22850BAC}" srcOrd="0" destOrd="0" presId="urn:microsoft.com/office/officeart/2005/8/layout/process5"/>
    <dgm:cxn modelId="{DEFF5C46-3F71-4B76-ACF2-AA8D56995030}" type="presParOf" srcId="{48A760CF-EB95-4DC3-AB72-2D8981B86977}" destId="{451D4F2C-5F96-4612-AB23-561707B57AE0}" srcOrd="0" destOrd="0" presId="urn:microsoft.com/office/officeart/2005/8/layout/process5"/>
    <dgm:cxn modelId="{0A6DBC5A-EEB0-4EE5-815A-E72568FF8D00}" type="presParOf" srcId="{48A760CF-EB95-4DC3-AB72-2D8981B86977}" destId="{5F8E4719-A3C7-44ED-B6D0-579A22850BAC}" srcOrd="1" destOrd="0" presId="urn:microsoft.com/office/officeart/2005/8/layout/process5"/>
    <dgm:cxn modelId="{448FEDF9-7EA6-4EA4-B7B4-6DB730AC6F58}" type="presParOf" srcId="{5F8E4719-A3C7-44ED-B6D0-579A22850BAC}" destId="{0B7E4AB8-A5E7-4A59-B0A3-65CD8F2DCF26}" srcOrd="0" destOrd="0" presId="urn:microsoft.com/office/officeart/2005/8/layout/process5"/>
    <dgm:cxn modelId="{92848ACB-D7D7-4F3B-819D-B805080360D5}" type="presParOf" srcId="{48A760CF-EB95-4DC3-AB72-2D8981B86977}" destId="{0EEC232F-21A4-4BE3-A9B4-42ACF03EBD68}" srcOrd="2"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130EEE-956C-461D-9F08-8BB107940C22}" type="doc">
      <dgm:prSet loTypeId="urn:microsoft.com/office/officeart/2005/8/layout/process4" loCatId="process" qsTypeId="urn:microsoft.com/office/officeart/2005/8/quickstyle/simple1" qsCatId="simple" csTypeId="urn:microsoft.com/office/officeart/2005/8/colors/accent1_1" csCatId="accent1" phldr="1"/>
      <dgm:spPr/>
      <dgm:t>
        <a:bodyPr/>
        <a:lstStyle/>
        <a:p>
          <a:endParaRPr lang="ru-RU"/>
        </a:p>
      </dgm:t>
    </dgm:pt>
    <dgm:pt modelId="{7C01EBCB-EE1B-48BB-B8BA-A669A7F1E901}">
      <dgm:prSet phldrT="[Текст]" custT="1"/>
      <dgm:spPr/>
      <dgm:t>
        <a:bodyPr/>
        <a:lstStyle/>
        <a:p>
          <a:pPr rtl="0"/>
          <a:r>
            <a:rPr lang="ru-RU" sz="2000" dirty="0">
              <a:solidFill>
                <a:schemeClr val="dk1"/>
              </a:solidFill>
            </a:rPr>
            <a:t>Письмо ФНС России </a:t>
          </a:r>
        </a:p>
        <a:p>
          <a:pPr rtl="0"/>
          <a:r>
            <a:rPr lang="ru-RU" sz="2000" dirty="0">
              <a:solidFill>
                <a:schemeClr val="dk1"/>
              </a:solidFill>
            </a:rPr>
            <a:t>от 28.12.2024 </a:t>
          </a:r>
        </a:p>
        <a:p>
          <a:pPr rtl="0"/>
          <a:r>
            <a:rPr lang="ru-RU" sz="2000" dirty="0">
              <a:solidFill>
                <a:schemeClr val="dk1"/>
              </a:solidFill>
            </a:rPr>
            <a:t>№ БВ-4-7/14776</a:t>
          </a:r>
          <a:endParaRPr lang="ru-RU" sz="2000" dirty="0"/>
        </a:p>
      </dgm:t>
    </dgm:pt>
    <dgm:pt modelId="{409F5AF0-0A77-4315-9389-DBD9C27B2486}" type="parTrans" cxnId="{72EC5A07-6C6A-48C0-9621-293E0184F15B}">
      <dgm:prSet/>
      <dgm:spPr/>
      <dgm:t>
        <a:bodyPr/>
        <a:lstStyle/>
        <a:p>
          <a:endParaRPr lang="ru-RU"/>
        </a:p>
      </dgm:t>
    </dgm:pt>
    <dgm:pt modelId="{FD004EB7-FC78-401F-A5F7-444E7427E2A2}" type="sibTrans" cxnId="{72EC5A07-6C6A-48C0-9621-293E0184F15B}">
      <dgm:prSet/>
      <dgm:spPr/>
      <dgm:t>
        <a:bodyPr/>
        <a:lstStyle/>
        <a:p>
          <a:endParaRPr lang="ru-RU"/>
        </a:p>
      </dgm:t>
    </dgm:pt>
    <dgm:pt modelId="{D1C2E7CC-9F95-4B53-81E4-B5A3EE7EA264}">
      <dgm:prSet custT="1"/>
      <dgm:spPr/>
      <dgm:t>
        <a:bodyPr/>
        <a:lstStyle/>
        <a:p>
          <a:r>
            <a:rPr lang="ru" sz="1700" dirty="0">
              <a:solidFill>
                <a:schemeClr val="dk1"/>
              </a:solidFill>
            </a:rPr>
            <a:t>Непредставление (несвоевременное представление) уведомления об исчисленных суммах обязательных платежей не образует состава налогового правонарушения. </a:t>
          </a:r>
        </a:p>
        <a:p>
          <a:r>
            <a:rPr lang="ru" sz="1800" dirty="0">
              <a:solidFill>
                <a:srgbClr val="C00000"/>
              </a:solidFill>
            </a:rPr>
            <a:t>Штрафов не будет!!!</a:t>
          </a:r>
          <a:endParaRPr lang="ru-RU" sz="1800" dirty="0">
            <a:solidFill>
              <a:srgbClr val="C00000"/>
            </a:solidFill>
          </a:endParaRPr>
        </a:p>
      </dgm:t>
    </dgm:pt>
    <dgm:pt modelId="{1B27B022-2FA1-40BE-ABBF-50B8FB52C082}" type="parTrans" cxnId="{6B888075-5514-4282-977D-4B90CB716F0A}">
      <dgm:prSet/>
      <dgm:spPr/>
      <dgm:t>
        <a:bodyPr/>
        <a:lstStyle/>
        <a:p>
          <a:endParaRPr lang="ru-RU"/>
        </a:p>
      </dgm:t>
    </dgm:pt>
    <dgm:pt modelId="{AF95E659-3425-4AA3-A58C-F2740F58BC19}" type="sibTrans" cxnId="{6B888075-5514-4282-977D-4B90CB716F0A}">
      <dgm:prSet/>
      <dgm:spPr/>
      <dgm:t>
        <a:bodyPr/>
        <a:lstStyle/>
        <a:p>
          <a:endParaRPr lang="ru-RU"/>
        </a:p>
      </dgm:t>
    </dgm:pt>
    <dgm:pt modelId="{6A1B51CE-EA16-4CAD-9286-FCA9F3BDD5ED}" type="pres">
      <dgm:prSet presAssocID="{38130EEE-956C-461D-9F08-8BB107940C22}" presName="Name0" presStyleCnt="0">
        <dgm:presLayoutVars>
          <dgm:dir/>
          <dgm:animLvl val="lvl"/>
          <dgm:resizeHandles val="exact"/>
        </dgm:presLayoutVars>
      </dgm:prSet>
      <dgm:spPr/>
      <dgm:t>
        <a:bodyPr/>
        <a:lstStyle/>
        <a:p>
          <a:endParaRPr lang="ru-RU"/>
        </a:p>
      </dgm:t>
    </dgm:pt>
    <dgm:pt modelId="{37241EFC-2255-44A4-8542-5763CE4DB3C5}" type="pres">
      <dgm:prSet presAssocID="{7C01EBCB-EE1B-48BB-B8BA-A669A7F1E901}" presName="boxAndChildren" presStyleCnt="0"/>
      <dgm:spPr/>
    </dgm:pt>
    <dgm:pt modelId="{B6C66423-627B-405E-A546-767560E9A14C}" type="pres">
      <dgm:prSet presAssocID="{7C01EBCB-EE1B-48BB-B8BA-A669A7F1E901}" presName="parentTextBox" presStyleLbl="node1" presStyleIdx="0" presStyleCnt="2"/>
      <dgm:spPr/>
      <dgm:t>
        <a:bodyPr/>
        <a:lstStyle/>
        <a:p>
          <a:endParaRPr lang="ru-RU"/>
        </a:p>
      </dgm:t>
    </dgm:pt>
    <dgm:pt modelId="{84292A05-DF0E-47ED-9D70-70F65C71093C}" type="pres">
      <dgm:prSet presAssocID="{AF95E659-3425-4AA3-A58C-F2740F58BC19}" presName="sp" presStyleCnt="0"/>
      <dgm:spPr/>
    </dgm:pt>
    <dgm:pt modelId="{B785165B-E264-427B-B1A0-1299E573431D}" type="pres">
      <dgm:prSet presAssocID="{D1C2E7CC-9F95-4B53-81E4-B5A3EE7EA264}" presName="arrowAndChildren" presStyleCnt="0"/>
      <dgm:spPr/>
    </dgm:pt>
    <dgm:pt modelId="{99BA48AE-3D06-4249-A305-5ABCAB4E3EC9}" type="pres">
      <dgm:prSet presAssocID="{D1C2E7CC-9F95-4B53-81E4-B5A3EE7EA264}" presName="parentTextArrow" presStyleLbl="node1" presStyleIdx="1" presStyleCnt="2"/>
      <dgm:spPr/>
      <dgm:t>
        <a:bodyPr/>
        <a:lstStyle/>
        <a:p>
          <a:endParaRPr lang="ru-RU"/>
        </a:p>
      </dgm:t>
    </dgm:pt>
  </dgm:ptLst>
  <dgm:cxnLst>
    <dgm:cxn modelId="{6B888075-5514-4282-977D-4B90CB716F0A}" srcId="{38130EEE-956C-461D-9F08-8BB107940C22}" destId="{D1C2E7CC-9F95-4B53-81E4-B5A3EE7EA264}" srcOrd="0" destOrd="0" parTransId="{1B27B022-2FA1-40BE-ABBF-50B8FB52C082}" sibTransId="{AF95E659-3425-4AA3-A58C-F2740F58BC19}"/>
    <dgm:cxn modelId="{72EC5A07-6C6A-48C0-9621-293E0184F15B}" srcId="{38130EEE-956C-461D-9F08-8BB107940C22}" destId="{7C01EBCB-EE1B-48BB-B8BA-A669A7F1E901}" srcOrd="1" destOrd="0" parTransId="{409F5AF0-0A77-4315-9389-DBD9C27B2486}" sibTransId="{FD004EB7-FC78-401F-A5F7-444E7427E2A2}"/>
    <dgm:cxn modelId="{22BAF994-8232-4890-B9CD-8E280A1CD733}" type="presOf" srcId="{D1C2E7CC-9F95-4B53-81E4-B5A3EE7EA264}" destId="{99BA48AE-3D06-4249-A305-5ABCAB4E3EC9}" srcOrd="0" destOrd="0" presId="urn:microsoft.com/office/officeart/2005/8/layout/process4"/>
    <dgm:cxn modelId="{7E393B0B-53BC-4A8A-87D3-F5877B2DA70B}" type="presOf" srcId="{38130EEE-956C-461D-9F08-8BB107940C22}" destId="{6A1B51CE-EA16-4CAD-9286-FCA9F3BDD5ED}" srcOrd="0" destOrd="0" presId="urn:microsoft.com/office/officeart/2005/8/layout/process4"/>
    <dgm:cxn modelId="{C702A129-0EF9-44ED-AD71-18D88311B232}" type="presOf" srcId="{7C01EBCB-EE1B-48BB-B8BA-A669A7F1E901}" destId="{B6C66423-627B-405E-A546-767560E9A14C}" srcOrd="0" destOrd="0" presId="urn:microsoft.com/office/officeart/2005/8/layout/process4"/>
    <dgm:cxn modelId="{CBDB7199-5948-4748-84FE-3A8A4A4AC06A}" type="presParOf" srcId="{6A1B51CE-EA16-4CAD-9286-FCA9F3BDD5ED}" destId="{37241EFC-2255-44A4-8542-5763CE4DB3C5}" srcOrd="0" destOrd="0" presId="urn:microsoft.com/office/officeart/2005/8/layout/process4"/>
    <dgm:cxn modelId="{ACE9E7B7-6E60-46C2-94D9-EC721BDF7468}" type="presParOf" srcId="{37241EFC-2255-44A4-8542-5763CE4DB3C5}" destId="{B6C66423-627B-405E-A546-767560E9A14C}" srcOrd="0" destOrd="0" presId="urn:microsoft.com/office/officeart/2005/8/layout/process4"/>
    <dgm:cxn modelId="{F8B2C13D-4680-4606-AD2B-66850A1474FB}" type="presParOf" srcId="{6A1B51CE-EA16-4CAD-9286-FCA9F3BDD5ED}" destId="{84292A05-DF0E-47ED-9D70-70F65C71093C}" srcOrd="1" destOrd="0" presId="urn:microsoft.com/office/officeart/2005/8/layout/process4"/>
    <dgm:cxn modelId="{A33ABE07-E51D-48D8-840B-5C71464F4318}" type="presParOf" srcId="{6A1B51CE-EA16-4CAD-9286-FCA9F3BDD5ED}" destId="{B785165B-E264-427B-B1A0-1299E573431D}" srcOrd="2" destOrd="0" presId="urn:microsoft.com/office/officeart/2005/8/layout/process4"/>
    <dgm:cxn modelId="{35C74647-DFC9-49A9-AC02-12F65F3A2AF6}" type="presParOf" srcId="{B785165B-E264-427B-B1A0-1299E573431D}" destId="{99BA48AE-3D06-4249-A305-5ABCAB4E3EC9}"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5D378FC-85E3-41F8-BABE-E7B4A5789EC9}"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ru-RU"/>
        </a:p>
      </dgm:t>
    </dgm:pt>
    <dgm:pt modelId="{9BAC7F43-4A20-494B-AE45-FB59B7F52406}">
      <dgm:prSet phldrT="[Текст]"/>
      <dgm:spPr/>
      <dgm:t>
        <a:bodyPr/>
        <a:lstStyle/>
        <a:p>
          <a:r>
            <a:rPr lang="ru-RU" dirty="0">
              <a:solidFill>
                <a:srgbClr val="C00000"/>
              </a:solidFill>
            </a:rPr>
            <a:t>1</a:t>
          </a:r>
        </a:p>
      </dgm:t>
    </dgm:pt>
    <dgm:pt modelId="{36366931-3A67-4F62-8E96-E480ACCC7325}" type="parTrans" cxnId="{47C0951A-7F71-4636-A25C-4F7B1C78895A}">
      <dgm:prSet/>
      <dgm:spPr/>
      <dgm:t>
        <a:bodyPr/>
        <a:lstStyle/>
        <a:p>
          <a:endParaRPr lang="ru-RU"/>
        </a:p>
      </dgm:t>
    </dgm:pt>
    <dgm:pt modelId="{316C95B5-6A4C-4FA9-9A47-6A3198155490}" type="sibTrans" cxnId="{47C0951A-7F71-4636-A25C-4F7B1C78895A}">
      <dgm:prSet/>
      <dgm:spPr/>
      <dgm:t>
        <a:bodyPr/>
        <a:lstStyle/>
        <a:p>
          <a:endParaRPr lang="ru-RU"/>
        </a:p>
      </dgm:t>
    </dgm:pt>
    <dgm:pt modelId="{CAD5EBB5-BFFB-419B-9992-C0FE3388CD1C}">
      <dgm:prSet phldrT="[Текст]" custT="1"/>
      <dgm:spPr/>
      <dgm:t>
        <a:bodyPr/>
        <a:lstStyle/>
        <a:p>
          <a:r>
            <a:rPr lang="ru" sz="1100" dirty="0">
              <a:solidFill>
                <a:schemeClr val="dk1"/>
              </a:solidFill>
            </a:rPr>
            <a:t>В период с 9 марта 2022 г. по 31 декабря 2024 г. - 1/300 ключевой ставки Банка России независимо от длительности просрочки (п. 5 ст. 75 НК РФ)</a:t>
          </a:r>
          <a:endParaRPr lang="ru-RU" sz="1100" dirty="0"/>
        </a:p>
      </dgm:t>
    </dgm:pt>
    <dgm:pt modelId="{2E46D5DE-A294-4563-A03A-F657B47E6CCD}" type="parTrans" cxnId="{11F19244-1FEE-4208-9A05-2031FB2752BB}">
      <dgm:prSet/>
      <dgm:spPr/>
      <dgm:t>
        <a:bodyPr/>
        <a:lstStyle/>
        <a:p>
          <a:endParaRPr lang="ru-RU"/>
        </a:p>
      </dgm:t>
    </dgm:pt>
    <dgm:pt modelId="{4411E332-02A9-4424-90BB-FE624135CBC0}" type="sibTrans" cxnId="{11F19244-1FEE-4208-9A05-2031FB2752BB}">
      <dgm:prSet/>
      <dgm:spPr/>
      <dgm:t>
        <a:bodyPr/>
        <a:lstStyle/>
        <a:p>
          <a:endParaRPr lang="ru-RU"/>
        </a:p>
      </dgm:t>
    </dgm:pt>
    <dgm:pt modelId="{3FEC72AF-C5E9-43EC-8782-22062ABC5D36}">
      <dgm:prSet phldrT="[Текст]"/>
      <dgm:spPr/>
      <dgm:t>
        <a:bodyPr/>
        <a:lstStyle/>
        <a:p>
          <a:r>
            <a:rPr lang="ru-RU" dirty="0">
              <a:solidFill>
                <a:srgbClr val="C00000"/>
              </a:solidFill>
            </a:rPr>
            <a:t>2</a:t>
          </a:r>
        </a:p>
      </dgm:t>
    </dgm:pt>
    <dgm:pt modelId="{D278E39F-9771-493B-8E3F-79F301A0CD28}" type="parTrans" cxnId="{A92DF1C4-96C4-4542-A96B-851330F5C0F0}">
      <dgm:prSet/>
      <dgm:spPr/>
      <dgm:t>
        <a:bodyPr/>
        <a:lstStyle/>
        <a:p>
          <a:endParaRPr lang="ru-RU"/>
        </a:p>
      </dgm:t>
    </dgm:pt>
    <dgm:pt modelId="{EFAAE872-5C18-46F1-A578-333EC7A25FC4}" type="sibTrans" cxnId="{A92DF1C4-96C4-4542-A96B-851330F5C0F0}">
      <dgm:prSet/>
      <dgm:spPr/>
      <dgm:t>
        <a:bodyPr/>
        <a:lstStyle/>
        <a:p>
          <a:endParaRPr lang="ru-RU"/>
        </a:p>
      </dgm:t>
    </dgm:pt>
    <dgm:pt modelId="{00ADFA2F-BA00-4AED-941E-2569434AEF73}">
      <dgm:prSet phldrT="[Текст]" custT="1"/>
      <dgm:spPr/>
      <dgm:t>
        <a:bodyPr/>
        <a:lstStyle/>
        <a:p>
          <a:r>
            <a:rPr lang="ru-RU" sz="900" dirty="0">
              <a:solidFill>
                <a:schemeClr val="dk1"/>
              </a:solidFill>
            </a:rPr>
            <a:t>В 2025 г. (</a:t>
          </a:r>
          <a:r>
            <a:rPr lang="ru-RU" sz="900" dirty="0" err="1">
              <a:solidFill>
                <a:schemeClr val="dk1"/>
              </a:solidFill>
            </a:rPr>
            <a:t>пп</a:t>
          </a:r>
          <a:r>
            <a:rPr lang="ru-RU" sz="900" dirty="0">
              <a:solidFill>
                <a:schemeClr val="dk1"/>
              </a:solidFill>
            </a:rPr>
            <a:t>. "в" п. 4 ст. 1 Федерального закона от 29.10.2024 N 362-ФЗ): </a:t>
          </a:r>
          <a:endParaRPr lang="ru-RU" sz="900" dirty="0"/>
        </a:p>
      </dgm:t>
    </dgm:pt>
    <dgm:pt modelId="{F5D9F719-BE07-4FDF-B86B-F3CD6BCA0E5A}" type="parTrans" cxnId="{78CCAA48-3752-47C9-BB93-3A97D575B155}">
      <dgm:prSet/>
      <dgm:spPr/>
      <dgm:t>
        <a:bodyPr/>
        <a:lstStyle/>
        <a:p>
          <a:endParaRPr lang="ru-RU"/>
        </a:p>
      </dgm:t>
    </dgm:pt>
    <dgm:pt modelId="{78923583-4160-48D5-9216-4B98C1C850D9}" type="sibTrans" cxnId="{78CCAA48-3752-47C9-BB93-3A97D575B155}">
      <dgm:prSet/>
      <dgm:spPr/>
      <dgm:t>
        <a:bodyPr/>
        <a:lstStyle/>
        <a:p>
          <a:endParaRPr lang="ru-RU"/>
        </a:p>
      </dgm:t>
    </dgm:pt>
    <dgm:pt modelId="{ED2A4786-BB23-469D-A5CA-829C93C73504}">
      <dgm:prSet phldrT="[Текст]"/>
      <dgm:spPr/>
      <dgm:t>
        <a:bodyPr/>
        <a:lstStyle/>
        <a:p>
          <a:r>
            <a:rPr lang="ru-RU" dirty="0">
              <a:solidFill>
                <a:srgbClr val="C00000"/>
              </a:solidFill>
            </a:rPr>
            <a:t>3</a:t>
          </a:r>
        </a:p>
      </dgm:t>
    </dgm:pt>
    <dgm:pt modelId="{18B30E36-C184-4442-ACEA-C4967D6727DD}" type="parTrans" cxnId="{44BCB902-F4FF-4D8D-BB00-CF7C3C53C2AD}">
      <dgm:prSet/>
      <dgm:spPr/>
      <dgm:t>
        <a:bodyPr/>
        <a:lstStyle/>
        <a:p>
          <a:endParaRPr lang="ru-RU"/>
        </a:p>
      </dgm:t>
    </dgm:pt>
    <dgm:pt modelId="{6A563048-8A1C-44A7-987A-20C55257F93E}" type="sibTrans" cxnId="{44BCB902-F4FF-4D8D-BB00-CF7C3C53C2AD}">
      <dgm:prSet/>
      <dgm:spPr/>
      <dgm:t>
        <a:bodyPr/>
        <a:lstStyle/>
        <a:p>
          <a:endParaRPr lang="ru-RU"/>
        </a:p>
      </dgm:t>
    </dgm:pt>
    <dgm:pt modelId="{EE83B0F4-22A1-4C99-A993-D789844ECAB3}">
      <dgm:prSet phldrT="[Текст]"/>
      <dgm:spPr/>
      <dgm:t>
        <a:bodyPr/>
        <a:lstStyle/>
        <a:p>
          <a:r>
            <a:rPr lang="ru-RU" dirty="0">
              <a:solidFill>
                <a:schemeClr val="dk1"/>
              </a:solidFill>
            </a:rPr>
            <a:t>С 1 января 2026 г. (п. 4 ст. 75 НК РФ): </a:t>
          </a:r>
          <a:endParaRPr lang="ru-RU" dirty="0"/>
        </a:p>
      </dgm:t>
    </dgm:pt>
    <dgm:pt modelId="{815D7A09-E4F9-4314-ADD3-EF1DE36A8E5C}" type="parTrans" cxnId="{31D40CF3-931F-41B7-AAE0-9C010FBF2896}">
      <dgm:prSet/>
      <dgm:spPr/>
      <dgm:t>
        <a:bodyPr/>
        <a:lstStyle/>
        <a:p>
          <a:endParaRPr lang="ru-RU"/>
        </a:p>
      </dgm:t>
    </dgm:pt>
    <dgm:pt modelId="{9F084DDE-3FC5-4757-A6F2-62CBE5CC5624}" type="sibTrans" cxnId="{31D40CF3-931F-41B7-AAE0-9C010FBF2896}">
      <dgm:prSet/>
      <dgm:spPr/>
      <dgm:t>
        <a:bodyPr/>
        <a:lstStyle/>
        <a:p>
          <a:endParaRPr lang="ru-RU"/>
        </a:p>
      </dgm:t>
    </dgm:pt>
    <dgm:pt modelId="{9294F5E9-08FD-4938-8D27-00D0C80299AF}">
      <dgm:prSet custT="1"/>
      <dgm:spPr/>
      <dgm:t>
        <a:bodyPr/>
        <a:lstStyle/>
        <a:p>
          <a:pPr rtl="0"/>
          <a:r>
            <a:rPr lang="ru-RU" sz="700" dirty="0">
              <a:solidFill>
                <a:schemeClr val="dk1"/>
              </a:solidFill>
            </a:rPr>
            <a:t>1/300 ключевой ставки Банка России за первые 30 календарных дней просрочки;  </a:t>
          </a:r>
        </a:p>
      </dgm:t>
    </dgm:pt>
    <dgm:pt modelId="{A0EAAF8A-6FBB-4CC1-9D26-41A86BB1FA5C}" type="parTrans" cxnId="{544AF471-F9DE-450B-861B-E25C731B1E58}">
      <dgm:prSet/>
      <dgm:spPr/>
      <dgm:t>
        <a:bodyPr/>
        <a:lstStyle/>
        <a:p>
          <a:endParaRPr lang="ru-RU"/>
        </a:p>
      </dgm:t>
    </dgm:pt>
    <dgm:pt modelId="{034F2BB7-D3FB-4129-91BD-B291E2B46092}" type="sibTrans" cxnId="{544AF471-F9DE-450B-861B-E25C731B1E58}">
      <dgm:prSet/>
      <dgm:spPr/>
      <dgm:t>
        <a:bodyPr/>
        <a:lstStyle/>
        <a:p>
          <a:endParaRPr lang="ru-RU"/>
        </a:p>
      </dgm:t>
    </dgm:pt>
    <dgm:pt modelId="{2EFC3D7F-B0F6-4499-8EA9-05684F2F679D}">
      <dgm:prSet custT="1"/>
      <dgm:spPr/>
      <dgm:t>
        <a:bodyPr/>
        <a:lstStyle/>
        <a:p>
          <a:pPr rtl="0"/>
          <a:r>
            <a:rPr lang="ru-RU" sz="700" dirty="0">
              <a:solidFill>
                <a:schemeClr val="dk1"/>
              </a:solidFill>
            </a:rPr>
            <a:t>1/150 ключевой ставки Банка России с 31-го дня просрочки по 90-й включительно; </a:t>
          </a:r>
        </a:p>
      </dgm:t>
    </dgm:pt>
    <dgm:pt modelId="{9E927CE6-7BA5-48E9-A991-2BDD2B36156E}" type="parTrans" cxnId="{620251BC-E60B-4936-B016-73F93F4B4364}">
      <dgm:prSet/>
      <dgm:spPr/>
      <dgm:t>
        <a:bodyPr/>
        <a:lstStyle/>
        <a:p>
          <a:endParaRPr lang="ru-RU"/>
        </a:p>
      </dgm:t>
    </dgm:pt>
    <dgm:pt modelId="{5291F839-2951-457F-A0C1-F5A39966A8D8}" type="sibTrans" cxnId="{620251BC-E60B-4936-B016-73F93F4B4364}">
      <dgm:prSet/>
      <dgm:spPr/>
      <dgm:t>
        <a:bodyPr/>
        <a:lstStyle/>
        <a:p>
          <a:endParaRPr lang="ru-RU"/>
        </a:p>
      </dgm:t>
    </dgm:pt>
    <dgm:pt modelId="{CFFE13C9-76C4-4EB7-A19B-7C7777095AF7}">
      <dgm:prSet custT="1"/>
      <dgm:spPr/>
      <dgm:t>
        <a:bodyPr/>
        <a:lstStyle/>
        <a:p>
          <a:pPr rtl="0"/>
          <a:r>
            <a:rPr lang="ru-RU" sz="700" dirty="0">
              <a:solidFill>
                <a:schemeClr val="dk1"/>
              </a:solidFill>
            </a:rPr>
            <a:t>1/300 ключевой ставки Банка России за 91-й и последующие календарные дни просрочки;</a:t>
          </a:r>
        </a:p>
      </dgm:t>
    </dgm:pt>
    <dgm:pt modelId="{A72CCCF5-BF9E-416C-8342-C3CDE24F0F91}" type="parTrans" cxnId="{7707F517-B796-4126-BF86-9746A6D7B20B}">
      <dgm:prSet/>
      <dgm:spPr/>
      <dgm:t>
        <a:bodyPr/>
        <a:lstStyle/>
        <a:p>
          <a:endParaRPr lang="ru-RU"/>
        </a:p>
      </dgm:t>
    </dgm:pt>
    <dgm:pt modelId="{B8FD3B23-8C82-4047-9ABE-CFAF08E7CC1D}" type="sibTrans" cxnId="{7707F517-B796-4126-BF86-9746A6D7B20B}">
      <dgm:prSet/>
      <dgm:spPr/>
      <dgm:t>
        <a:bodyPr/>
        <a:lstStyle/>
        <a:p>
          <a:endParaRPr lang="ru-RU"/>
        </a:p>
      </dgm:t>
    </dgm:pt>
    <dgm:pt modelId="{650C40B4-5C39-42AF-9CAE-5E7C61270456}">
      <dgm:prSet/>
      <dgm:spPr/>
      <dgm:t>
        <a:bodyPr/>
        <a:lstStyle/>
        <a:p>
          <a:pPr rtl="0"/>
          <a:r>
            <a:rPr lang="ru-RU">
              <a:solidFill>
                <a:schemeClr val="dk1"/>
              </a:solidFill>
            </a:rPr>
            <a:t>1/300 ключевой ставки Банка России за первые 30 календарных дней просрочки;</a:t>
          </a:r>
          <a:endParaRPr lang="ru-RU" dirty="0">
            <a:solidFill>
              <a:schemeClr val="dk1"/>
            </a:solidFill>
          </a:endParaRPr>
        </a:p>
      </dgm:t>
    </dgm:pt>
    <dgm:pt modelId="{CEB3DEC8-56BA-4BFF-81B1-66B516AA84BA}" type="parTrans" cxnId="{BC944ED3-895A-467A-8C13-C585E1955363}">
      <dgm:prSet/>
      <dgm:spPr/>
      <dgm:t>
        <a:bodyPr/>
        <a:lstStyle/>
        <a:p>
          <a:endParaRPr lang="ru-RU"/>
        </a:p>
      </dgm:t>
    </dgm:pt>
    <dgm:pt modelId="{F5B1064F-D4EF-45B5-AE54-00C69FF341D7}" type="sibTrans" cxnId="{BC944ED3-895A-467A-8C13-C585E1955363}">
      <dgm:prSet/>
      <dgm:spPr/>
      <dgm:t>
        <a:bodyPr/>
        <a:lstStyle/>
        <a:p>
          <a:endParaRPr lang="ru-RU"/>
        </a:p>
      </dgm:t>
    </dgm:pt>
    <dgm:pt modelId="{D67E037F-3CCB-43FB-8363-64A0B3419F55}">
      <dgm:prSet/>
      <dgm:spPr/>
      <dgm:t>
        <a:bodyPr/>
        <a:lstStyle/>
        <a:p>
          <a:pPr rtl="0"/>
          <a:r>
            <a:rPr lang="ru-RU" dirty="0">
              <a:solidFill>
                <a:schemeClr val="dk1"/>
              </a:solidFill>
            </a:rPr>
            <a:t>1/150 ключевой ставки Банка России за 31-й и последующие календарные дни просрочки.</a:t>
          </a:r>
        </a:p>
      </dgm:t>
    </dgm:pt>
    <dgm:pt modelId="{3A41CA61-DD65-456A-93D0-61DAF1C330DA}" type="parTrans" cxnId="{5E1F8CCD-BE01-4F2A-A1BA-B353550AC49A}">
      <dgm:prSet/>
      <dgm:spPr/>
      <dgm:t>
        <a:bodyPr/>
        <a:lstStyle/>
        <a:p>
          <a:endParaRPr lang="ru-RU"/>
        </a:p>
      </dgm:t>
    </dgm:pt>
    <dgm:pt modelId="{16AB86BE-9A11-4933-B587-452CF8E957C6}" type="sibTrans" cxnId="{5E1F8CCD-BE01-4F2A-A1BA-B353550AC49A}">
      <dgm:prSet/>
      <dgm:spPr/>
      <dgm:t>
        <a:bodyPr/>
        <a:lstStyle/>
        <a:p>
          <a:endParaRPr lang="ru-RU"/>
        </a:p>
      </dgm:t>
    </dgm:pt>
    <dgm:pt modelId="{F6891E1C-96B5-4F45-85A7-0807C0B10BA1}" type="pres">
      <dgm:prSet presAssocID="{85D378FC-85E3-41F8-BABE-E7B4A5789EC9}" presName="Name0" presStyleCnt="0">
        <dgm:presLayoutVars>
          <dgm:chMax/>
          <dgm:chPref/>
          <dgm:dir/>
        </dgm:presLayoutVars>
      </dgm:prSet>
      <dgm:spPr/>
      <dgm:t>
        <a:bodyPr/>
        <a:lstStyle/>
        <a:p>
          <a:endParaRPr lang="ru-RU"/>
        </a:p>
      </dgm:t>
    </dgm:pt>
    <dgm:pt modelId="{5DA497EB-C29C-4358-A1D8-1F1377D83AB7}" type="pres">
      <dgm:prSet presAssocID="{9BAC7F43-4A20-494B-AE45-FB59B7F52406}" presName="parenttextcomposite" presStyleCnt="0"/>
      <dgm:spPr/>
    </dgm:pt>
    <dgm:pt modelId="{86FFA4D3-689E-4DE1-8DC9-E5C66429CAE6}" type="pres">
      <dgm:prSet presAssocID="{9BAC7F43-4A20-494B-AE45-FB59B7F52406}" presName="parenttext" presStyleLbl="revTx" presStyleIdx="0" presStyleCnt="3">
        <dgm:presLayoutVars>
          <dgm:chMax/>
          <dgm:chPref val="2"/>
          <dgm:bulletEnabled val="1"/>
        </dgm:presLayoutVars>
      </dgm:prSet>
      <dgm:spPr/>
      <dgm:t>
        <a:bodyPr/>
        <a:lstStyle/>
        <a:p>
          <a:endParaRPr lang="ru-RU"/>
        </a:p>
      </dgm:t>
    </dgm:pt>
    <dgm:pt modelId="{635BCF0D-6A54-46BC-863D-3C29C0DD39CD}" type="pres">
      <dgm:prSet presAssocID="{9BAC7F43-4A20-494B-AE45-FB59B7F52406}" presName="composite" presStyleCnt="0"/>
      <dgm:spPr/>
    </dgm:pt>
    <dgm:pt modelId="{3008E8EB-1179-42CF-93B0-0F8478FB5C2C}" type="pres">
      <dgm:prSet presAssocID="{9BAC7F43-4A20-494B-AE45-FB59B7F52406}" presName="chevron1" presStyleLbl="alignNode1" presStyleIdx="0" presStyleCnt="21"/>
      <dgm:spPr/>
    </dgm:pt>
    <dgm:pt modelId="{E4339751-E5E6-40BF-8DD2-9CC4998AFA7A}" type="pres">
      <dgm:prSet presAssocID="{9BAC7F43-4A20-494B-AE45-FB59B7F52406}" presName="chevron2" presStyleLbl="alignNode1" presStyleIdx="1" presStyleCnt="21"/>
      <dgm:spPr/>
    </dgm:pt>
    <dgm:pt modelId="{AF084286-9A33-4A05-9991-30619244CFB6}" type="pres">
      <dgm:prSet presAssocID="{9BAC7F43-4A20-494B-AE45-FB59B7F52406}" presName="chevron3" presStyleLbl="alignNode1" presStyleIdx="2" presStyleCnt="21"/>
      <dgm:spPr/>
    </dgm:pt>
    <dgm:pt modelId="{3458FC12-05F6-41F6-BC13-E1BAEDE5A16E}" type="pres">
      <dgm:prSet presAssocID="{9BAC7F43-4A20-494B-AE45-FB59B7F52406}" presName="chevron4" presStyleLbl="alignNode1" presStyleIdx="3" presStyleCnt="21"/>
      <dgm:spPr/>
    </dgm:pt>
    <dgm:pt modelId="{EBA99496-666B-42B6-BF91-13B2BA430CBA}" type="pres">
      <dgm:prSet presAssocID="{9BAC7F43-4A20-494B-AE45-FB59B7F52406}" presName="chevron5" presStyleLbl="alignNode1" presStyleIdx="4" presStyleCnt="21"/>
      <dgm:spPr/>
    </dgm:pt>
    <dgm:pt modelId="{E240303C-F221-4FFE-9EDD-E616E55FF66E}" type="pres">
      <dgm:prSet presAssocID="{9BAC7F43-4A20-494B-AE45-FB59B7F52406}" presName="chevron6" presStyleLbl="alignNode1" presStyleIdx="5" presStyleCnt="21"/>
      <dgm:spPr/>
    </dgm:pt>
    <dgm:pt modelId="{0ABB3EC5-C895-4C2A-95F3-56E89ED470B6}" type="pres">
      <dgm:prSet presAssocID="{9BAC7F43-4A20-494B-AE45-FB59B7F52406}" presName="chevron7" presStyleLbl="alignNode1" presStyleIdx="6" presStyleCnt="21"/>
      <dgm:spPr/>
    </dgm:pt>
    <dgm:pt modelId="{02344C77-4C64-4A28-BD64-15361F412174}" type="pres">
      <dgm:prSet presAssocID="{9BAC7F43-4A20-494B-AE45-FB59B7F52406}" presName="childtext" presStyleLbl="solidFgAcc1" presStyleIdx="0" presStyleCnt="3" custScaleX="153889">
        <dgm:presLayoutVars>
          <dgm:chMax/>
          <dgm:chPref val="0"/>
          <dgm:bulletEnabled val="1"/>
        </dgm:presLayoutVars>
      </dgm:prSet>
      <dgm:spPr/>
      <dgm:t>
        <a:bodyPr/>
        <a:lstStyle/>
        <a:p>
          <a:endParaRPr lang="ru-RU"/>
        </a:p>
      </dgm:t>
    </dgm:pt>
    <dgm:pt modelId="{22EC04FF-757E-4779-84BF-717621655F6A}" type="pres">
      <dgm:prSet presAssocID="{316C95B5-6A4C-4FA9-9A47-6A3198155490}" presName="sibTrans" presStyleCnt="0"/>
      <dgm:spPr/>
    </dgm:pt>
    <dgm:pt modelId="{63E14A1A-B33A-4AA3-B8CC-D8F12A7245C1}" type="pres">
      <dgm:prSet presAssocID="{3FEC72AF-C5E9-43EC-8782-22062ABC5D36}" presName="parenttextcomposite" presStyleCnt="0"/>
      <dgm:spPr/>
    </dgm:pt>
    <dgm:pt modelId="{5BA9076B-682C-4EED-A194-D738E0AEEE55}" type="pres">
      <dgm:prSet presAssocID="{3FEC72AF-C5E9-43EC-8782-22062ABC5D36}" presName="parenttext" presStyleLbl="revTx" presStyleIdx="1" presStyleCnt="3">
        <dgm:presLayoutVars>
          <dgm:chMax/>
          <dgm:chPref val="2"/>
          <dgm:bulletEnabled val="1"/>
        </dgm:presLayoutVars>
      </dgm:prSet>
      <dgm:spPr/>
      <dgm:t>
        <a:bodyPr/>
        <a:lstStyle/>
        <a:p>
          <a:endParaRPr lang="ru-RU"/>
        </a:p>
      </dgm:t>
    </dgm:pt>
    <dgm:pt modelId="{B0B9CA76-3413-4382-BFA1-54F9F5094DA3}" type="pres">
      <dgm:prSet presAssocID="{3FEC72AF-C5E9-43EC-8782-22062ABC5D36}" presName="composite" presStyleCnt="0"/>
      <dgm:spPr/>
    </dgm:pt>
    <dgm:pt modelId="{8A19F487-C465-497E-AB06-123FF2454038}" type="pres">
      <dgm:prSet presAssocID="{3FEC72AF-C5E9-43EC-8782-22062ABC5D36}" presName="chevron1" presStyleLbl="alignNode1" presStyleIdx="7" presStyleCnt="21"/>
      <dgm:spPr/>
    </dgm:pt>
    <dgm:pt modelId="{5E65EF80-E322-4BAB-96CA-28A5863F30BE}" type="pres">
      <dgm:prSet presAssocID="{3FEC72AF-C5E9-43EC-8782-22062ABC5D36}" presName="chevron2" presStyleLbl="alignNode1" presStyleIdx="8" presStyleCnt="21"/>
      <dgm:spPr/>
    </dgm:pt>
    <dgm:pt modelId="{AC7CA033-78BB-433C-83EE-755937F48443}" type="pres">
      <dgm:prSet presAssocID="{3FEC72AF-C5E9-43EC-8782-22062ABC5D36}" presName="chevron3" presStyleLbl="alignNode1" presStyleIdx="9" presStyleCnt="21"/>
      <dgm:spPr/>
    </dgm:pt>
    <dgm:pt modelId="{56B98861-EC91-43B5-8C8B-60906FFB5BE5}" type="pres">
      <dgm:prSet presAssocID="{3FEC72AF-C5E9-43EC-8782-22062ABC5D36}" presName="chevron4" presStyleLbl="alignNode1" presStyleIdx="10" presStyleCnt="21"/>
      <dgm:spPr/>
    </dgm:pt>
    <dgm:pt modelId="{E580DC23-3AA9-44F8-AEA3-BCBA833C0D91}" type="pres">
      <dgm:prSet presAssocID="{3FEC72AF-C5E9-43EC-8782-22062ABC5D36}" presName="chevron5" presStyleLbl="alignNode1" presStyleIdx="11" presStyleCnt="21"/>
      <dgm:spPr/>
    </dgm:pt>
    <dgm:pt modelId="{4B92827D-D27A-4AA7-B1B1-45D909418B6C}" type="pres">
      <dgm:prSet presAssocID="{3FEC72AF-C5E9-43EC-8782-22062ABC5D36}" presName="chevron6" presStyleLbl="alignNode1" presStyleIdx="12" presStyleCnt="21"/>
      <dgm:spPr/>
    </dgm:pt>
    <dgm:pt modelId="{960DFF98-DA5A-45BF-A9ED-873CDCA9A0BB}" type="pres">
      <dgm:prSet presAssocID="{3FEC72AF-C5E9-43EC-8782-22062ABC5D36}" presName="chevron7" presStyleLbl="alignNode1" presStyleIdx="13" presStyleCnt="21"/>
      <dgm:spPr/>
    </dgm:pt>
    <dgm:pt modelId="{414725FD-2051-4121-B7FD-E1194ED39EFD}" type="pres">
      <dgm:prSet presAssocID="{3FEC72AF-C5E9-43EC-8782-22062ABC5D36}" presName="childtext" presStyleLbl="solidFgAcc1" presStyleIdx="1" presStyleCnt="3" custScaleX="153318">
        <dgm:presLayoutVars>
          <dgm:chMax/>
          <dgm:chPref val="0"/>
          <dgm:bulletEnabled val="1"/>
        </dgm:presLayoutVars>
      </dgm:prSet>
      <dgm:spPr/>
      <dgm:t>
        <a:bodyPr/>
        <a:lstStyle/>
        <a:p>
          <a:endParaRPr lang="ru-RU"/>
        </a:p>
      </dgm:t>
    </dgm:pt>
    <dgm:pt modelId="{181B7376-1EFC-4021-909F-AD7DACE078B4}" type="pres">
      <dgm:prSet presAssocID="{EFAAE872-5C18-46F1-A578-333EC7A25FC4}" presName="sibTrans" presStyleCnt="0"/>
      <dgm:spPr/>
    </dgm:pt>
    <dgm:pt modelId="{33B14730-B442-46B9-B9D5-3FA9659AD314}" type="pres">
      <dgm:prSet presAssocID="{ED2A4786-BB23-469D-A5CA-829C93C73504}" presName="parenttextcomposite" presStyleCnt="0"/>
      <dgm:spPr/>
    </dgm:pt>
    <dgm:pt modelId="{58FC7E4B-16AD-4E62-861B-2431956E00E1}" type="pres">
      <dgm:prSet presAssocID="{ED2A4786-BB23-469D-A5CA-829C93C73504}" presName="parenttext" presStyleLbl="revTx" presStyleIdx="2" presStyleCnt="3">
        <dgm:presLayoutVars>
          <dgm:chMax/>
          <dgm:chPref val="2"/>
          <dgm:bulletEnabled val="1"/>
        </dgm:presLayoutVars>
      </dgm:prSet>
      <dgm:spPr/>
      <dgm:t>
        <a:bodyPr/>
        <a:lstStyle/>
        <a:p>
          <a:endParaRPr lang="ru-RU"/>
        </a:p>
      </dgm:t>
    </dgm:pt>
    <dgm:pt modelId="{AA92ECE0-0743-4BD1-8ED0-F8B0E3913AA3}" type="pres">
      <dgm:prSet presAssocID="{ED2A4786-BB23-469D-A5CA-829C93C73504}" presName="composite" presStyleCnt="0"/>
      <dgm:spPr/>
    </dgm:pt>
    <dgm:pt modelId="{58CC4F13-6747-44B6-A513-61D15CC23E46}" type="pres">
      <dgm:prSet presAssocID="{ED2A4786-BB23-469D-A5CA-829C93C73504}" presName="chevron1" presStyleLbl="alignNode1" presStyleIdx="14" presStyleCnt="21"/>
      <dgm:spPr/>
    </dgm:pt>
    <dgm:pt modelId="{EEBA53D3-9D64-4B4A-BF81-174DC47DC21D}" type="pres">
      <dgm:prSet presAssocID="{ED2A4786-BB23-469D-A5CA-829C93C73504}" presName="chevron2" presStyleLbl="alignNode1" presStyleIdx="15" presStyleCnt="21"/>
      <dgm:spPr/>
    </dgm:pt>
    <dgm:pt modelId="{19CB9749-A3F0-4950-9A26-DD773901D0B4}" type="pres">
      <dgm:prSet presAssocID="{ED2A4786-BB23-469D-A5CA-829C93C73504}" presName="chevron3" presStyleLbl="alignNode1" presStyleIdx="16" presStyleCnt="21"/>
      <dgm:spPr/>
    </dgm:pt>
    <dgm:pt modelId="{885FF760-3BCD-44D9-B81A-133E79A83A29}" type="pres">
      <dgm:prSet presAssocID="{ED2A4786-BB23-469D-A5CA-829C93C73504}" presName="chevron4" presStyleLbl="alignNode1" presStyleIdx="17" presStyleCnt="21"/>
      <dgm:spPr/>
    </dgm:pt>
    <dgm:pt modelId="{51EC1836-2D52-40BA-BC0C-DECE7FBD7F7C}" type="pres">
      <dgm:prSet presAssocID="{ED2A4786-BB23-469D-A5CA-829C93C73504}" presName="chevron5" presStyleLbl="alignNode1" presStyleIdx="18" presStyleCnt="21"/>
      <dgm:spPr/>
    </dgm:pt>
    <dgm:pt modelId="{AF9A88DF-34BC-43FF-BF8F-1F413B8D8F2F}" type="pres">
      <dgm:prSet presAssocID="{ED2A4786-BB23-469D-A5CA-829C93C73504}" presName="chevron6" presStyleLbl="alignNode1" presStyleIdx="19" presStyleCnt="21"/>
      <dgm:spPr/>
    </dgm:pt>
    <dgm:pt modelId="{04E6C4C7-9076-4AC9-B327-ABDC6039833E}" type="pres">
      <dgm:prSet presAssocID="{ED2A4786-BB23-469D-A5CA-829C93C73504}" presName="chevron7" presStyleLbl="alignNode1" presStyleIdx="20" presStyleCnt="21"/>
      <dgm:spPr/>
    </dgm:pt>
    <dgm:pt modelId="{DBB7FADC-EAD5-4E75-9F3C-E4980BE3594F}" type="pres">
      <dgm:prSet presAssocID="{ED2A4786-BB23-469D-A5CA-829C93C73504}" presName="childtext" presStyleLbl="solidFgAcc1" presStyleIdx="2" presStyleCnt="3" custScaleX="153084">
        <dgm:presLayoutVars>
          <dgm:chMax/>
          <dgm:chPref val="0"/>
          <dgm:bulletEnabled val="1"/>
        </dgm:presLayoutVars>
      </dgm:prSet>
      <dgm:spPr/>
      <dgm:t>
        <a:bodyPr/>
        <a:lstStyle/>
        <a:p>
          <a:endParaRPr lang="ru-RU"/>
        </a:p>
      </dgm:t>
    </dgm:pt>
  </dgm:ptLst>
  <dgm:cxnLst>
    <dgm:cxn modelId="{D07B9413-0357-4622-81B0-F80642C47C29}" type="presOf" srcId="{9294F5E9-08FD-4938-8D27-00D0C80299AF}" destId="{414725FD-2051-4121-B7FD-E1194ED39EFD}" srcOrd="0" destOrd="1" presId="urn:microsoft.com/office/officeart/2008/layout/VerticalAccentList"/>
    <dgm:cxn modelId="{BC944ED3-895A-467A-8C13-C585E1955363}" srcId="{EE83B0F4-22A1-4C99-A993-D789844ECAB3}" destId="{650C40B4-5C39-42AF-9CAE-5E7C61270456}" srcOrd="0" destOrd="0" parTransId="{CEB3DEC8-56BA-4BFF-81B1-66B516AA84BA}" sibTransId="{F5B1064F-D4EF-45B5-AE54-00C69FF341D7}"/>
    <dgm:cxn modelId="{544AF471-F9DE-450B-861B-E25C731B1E58}" srcId="{00ADFA2F-BA00-4AED-941E-2569434AEF73}" destId="{9294F5E9-08FD-4938-8D27-00D0C80299AF}" srcOrd="0" destOrd="0" parTransId="{A0EAAF8A-6FBB-4CC1-9D26-41A86BB1FA5C}" sibTransId="{034F2BB7-D3FB-4129-91BD-B291E2B46092}"/>
    <dgm:cxn modelId="{7707F517-B796-4126-BF86-9746A6D7B20B}" srcId="{00ADFA2F-BA00-4AED-941E-2569434AEF73}" destId="{CFFE13C9-76C4-4EB7-A19B-7C7777095AF7}" srcOrd="2" destOrd="0" parTransId="{A72CCCF5-BF9E-416C-8342-C3CDE24F0F91}" sibTransId="{B8FD3B23-8C82-4047-9ABE-CFAF08E7CC1D}"/>
    <dgm:cxn modelId="{6CE09F58-4791-416E-A3E0-0D884C8DF28E}" type="presOf" srcId="{EE83B0F4-22A1-4C99-A993-D789844ECAB3}" destId="{DBB7FADC-EAD5-4E75-9F3C-E4980BE3594F}" srcOrd="0" destOrd="0" presId="urn:microsoft.com/office/officeart/2008/layout/VerticalAccentList"/>
    <dgm:cxn modelId="{B81E32F4-06BF-4A16-ADA5-CC571F5F1340}" type="presOf" srcId="{CAD5EBB5-BFFB-419B-9992-C0FE3388CD1C}" destId="{02344C77-4C64-4A28-BD64-15361F412174}" srcOrd="0" destOrd="0" presId="urn:microsoft.com/office/officeart/2008/layout/VerticalAccentList"/>
    <dgm:cxn modelId="{3B7D9AB8-DFFA-4591-97CB-D80C5A37619A}" type="presOf" srcId="{3FEC72AF-C5E9-43EC-8782-22062ABC5D36}" destId="{5BA9076B-682C-4EED-A194-D738E0AEEE55}" srcOrd="0" destOrd="0" presId="urn:microsoft.com/office/officeart/2008/layout/VerticalAccentList"/>
    <dgm:cxn modelId="{69B51CD2-E18F-4647-BA30-0CF2FC42864A}" type="presOf" srcId="{ED2A4786-BB23-469D-A5CA-829C93C73504}" destId="{58FC7E4B-16AD-4E62-861B-2431956E00E1}" srcOrd="0" destOrd="0" presId="urn:microsoft.com/office/officeart/2008/layout/VerticalAccentList"/>
    <dgm:cxn modelId="{E8983A5D-5BFA-4AAD-8FCD-94FEA5650D9C}" type="presOf" srcId="{9BAC7F43-4A20-494B-AE45-FB59B7F52406}" destId="{86FFA4D3-689E-4DE1-8DC9-E5C66429CAE6}" srcOrd="0" destOrd="0" presId="urn:microsoft.com/office/officeart/2008/layout/VerticalAccentList"/>
    <dgm:cxn modelId="{347FB617-BBB4-40F0-BE93-9CAA419A5C78}" type="presOf" srcId="{D67E037F-3CCB-43FB-8363-64A0B3419F55}" destId="{DBB7FADC-EAD5-4E75-9F3C-E4980BE3594F}" srcOrd="0" destOrd="2" presId="urn:microsoft.com/office/officeart/2008/layout/VerticalAccentList"/>
    <dgm:cxn modelId="{D7E4E710-2985-4BBA-BFCF-8780962EF495}" type="presOf" srcId="{85D378FC-85E3-41F8-BABE-E7B4A5789EC9}" destId="{F6891E1C-96B5-4F45-85A7-0807C0B10BA1}" srcOrd="0" destOrd="0" presId="urn:microsoft.com/office/officeart/2008/layout/VerticalAccentList"/>
    <dgm:cxn modelId="{11F19244-1FEE-4208-9A05-2031FB2752BB}" srcId="{9BAC7F43-4A20-494B-AE45-FB59B7F52406}" destId="{CAD5EBB5-BFFB-419B-9992-C0FE3388CD1C}" srcOrd="0" destOrd="0" parTransId="{2E46D5DE-A294-4563-A03A-F657B47E6CCD}" sibTransId="{4411E332-02A9-4424-90BB-FE624135CBC0}"/>
    <dgm:cxn modelId="{1B321B8F-8E65-412B-A73A-28C0C5B70BE7}" type="presOf" srcId="{650C40B4-5C39-42AF-9CAE-5E7C61270456}" destId="{DBB7FADC-EAD5-4E75-9F3C-E4980BE3594F}" srcOrd="0" destOrd="1" presId="urn:microsoft.com/office/officeart/2008/layout/VerticalAccentList"/>
    <dgm:cxn modelId="{44BCB902-F4FF-4D8D-BB00-CF7C3C53C2AD}" srcId="{85D378FC-85E3-41F8-BABE-E7B4A5789EC9}" destId="{ED2A4786-BB23-469D-A5CA-829C93C73504}" srcOrd="2" destOrd="0" parTransId="{18B30E36-C184-4442-ACEA-C4967D6727DD}" sibTransId="{6A563048-8A1C-44A7-987A-20C55257F93E}"/>
    <dgm:cxn modelId="{78CCAA48-3752-47C9-BB93-3A97D575B155}" srcId="{3FEC72AF-C5E9-43EC-8782-22062ABC5D36}" destId="{00ADFA2F-BA00-4AED-941E-2569434AEF73}" srcOrd="0" destOrd="0" parTransId="{F5D9F719-BE07-4FDF-B86B-F3CD6BCA0E5A}" sibTransId="{78923583-4160-48D5-9216-4B98C1C850D9}"/>
    <dgm:cxn modelId="{C5586D8E-4840-4F0C-A704-6A78255F0F04}" type="presOf" srcId="{CFFE13C9-76C4-4EB7-A19B-7C7777095AF7}" destId="{414725FD-2051-4121-B7FD-E1194ED39EFD}" srcOrd="0" destOrd="3" presId="urn:microsoft.com/office/officeart/2008/layout/VerticalAccentList"/>
    <dgm:cxn modelId="{A92DF1C4-96C4-4542-A96B-851330F5C0F0}" srcId="{85D378FC-85E3-41F8-BABE-E7B4A5789EC9}" destId="{3FEC72AF-C5E9-43EC-8782-22062ABC5D36}" srcOrd="1" destOrd="0" parTransId="{D278E39F-9771-493B-8E3F-79F301A0CD28}" sibTransId="{EFAAE872-5C18-46F1-A578-333EC7A25FC4}"/>
    <dgm:cxn modelId="{31D40CF3-931F-41B7-AAE0-9C010FBF2896}" srcId="{ED2A4786-BB23-469D-A5CA-829C93C73504}" destId="{EE83B0F4-22A1-4C99-A993-D789844ECAB3}" srcOrd="0" destOrd="0" parTransId="{815D7A09-E4F9-4314-ADD3-EF1DE36A8E5C}" sibTransId="{9F084DDE-3FC5-4757-A6F2-62CBE5CC5624}"/>
    <dgm:cxn modelId="{47C0951A-7F71-4636-A25C-4F7B1C78895A}" srcId="{85D378FC-85E3-41F8-BABE-E7B4A5789EC9}" destId="{9BAC7F43-4A20-494B-AE45-FB59B7F52406}" srcOrd="0" destOrd="0" parTransId="{36366931-3A67-4F62-8E96-E480ACCC7325}" sibTransId="{316C95B5-6A4C-4FA9-9A47-6A3198155490}"/>
    <dgm:cxn modelId="{5E1F8CCD-BE01-4F2A-A1BA-B353550AC49A}" srcId="{EE83B0F4-22A1-4C99-A993-D789844ECAB3}" destId="{D67E037F-3CCB-43FB-8363-64A0B3419F55}" srcOrd="1" destOrd="0" parTransId="{3A41CA61-DD65-456A-93D0-61DAF1C330DA}" sibTransId="{16AB86BE-9A11-4933-B587-452CF8E957C6}"/>
    <dgm:cxn modelId="{1AF0CBB3-5E7F-4D54-A8B9-C3B015B7C767}" type="presOf" srcId="{2EFC3D7F-B0F6-4499-8EA9-05684F2F679D}" destId="{414725FD-2051-4121-B7FD-E1194ED39EFD}" srcOrd="0" destOrd="2" presId="urn:microsoft.com/office/officeart/2008/layout/VerticalAccentList"/>
    <dgm:cxn modelId="{620251BC-E60B-4936-B016-73F93F4B4364}" srcId="{00ADFA2F-BA00-4AED-941E-2569434AEF73}" destId="{2EFC3D7F-B0F6-4499-8EA9-05684F2F679D}" srcOrd="1" destOrd="0" parTransId="{9E927CE6-7BA5-48E9-A991-2BDD2B36156E}" sibTransId="{5291F839-2951-457F-A0C1-F5A39966A8D8}"/>
    <dgm:cxn modelId="{0ED0139B-F053-4F3A-B5F7-B9EA28D63BE2}" type="presOf" srcId="{00ADFA2F-BA00-4AED-941E-2569434AEF73}" destId="{414725FD-2051-4121-B7FD-E1194ED39EFD}" srcOrd="0" destOrd="0" presId="urn:microsoft.com/office/officeart/2008/layout/VerticalAccentList"/>
    <dgm:cxn modelId="{6D6D9488-9A2B-4B3C-9711-F27982C410FC}" type="presParOf" srcId="{F6891E1C-96B5-4F45-85A7-0807C0B10BA1}" destId="{5DA497EB-C29C-4358-A1D8-1F1377D83AB7}" srcOrd="0" destOrd="0" presId="urn:microsoft.com/office/officeart/2008/layout/VerticalAccentList"/>
    <dgm:cxn modelId="{B99D18BC-7445-43CD-9A32-9E869FAEDA65}" type="presParOf" srcId="{5DA497EB-C29C-4358-A1D8-1F1377D83AB7}" destId="{86FFA4D3-689E-4DE1-8DC9-E5C66429CAE6}" srcOrd="0" destOrd="0" presId="urn:microsoft.com/office/officeart/2008/layout/VerticalAccentList"/>
    <dgm:cxn modelId="{01079C91-0E3F-428F-9809-D24D18E4426C}" type="presParOf" srcId="{F6891E1C-96B5-4F45-85A7-0807C0B10BA1}" destId="{635BCF0D-6A54-46BC-863D-3C29C0DD39CD}" srcOrd="1" destOrd="0" presId="urn:microsoft.com/office/officeart/2008/layout/VerticalAccentList"/>
    <dgm:cxn modelId="{B800C732-190A-4B2A-BED1-53018903872E}" type="presParOf" srcId="{635BCF0D-6A54-46BC-863D-3C29C0DD39CD}" destId="{3008E8EB-1179-42CF-93B0-0F8478FB5C2C}" srcOrd="0" destOrd="0" presId="urn:microsoft.com/office/officeart/2008/layout/VerticalAccentList"/>
    <dgm:cxn modelId="{652A6B95-B81F-4791-A56E-1CFABE36C680}" type="presParOf" srcId="{635BCF0D-6A54-46BC-863D-3C29C0DD39CD}" destId="{E4339751-E5E6-40BF-8DD2-9CC4998AFA7A}" srcOrd="1" destOrd="0" presId="urn:microsoft.com/office/officeart/2008/layout/VerticalAccentList"/>
    <dgm:cxn modelId="{B820399E-71A2-4CA4-B7E7-21B287C82FCC}" type="presParOf" srcId="{635BCF0D-6A54-46BC-863D-3C29C0DD39CD}" destId="{AF084286-9A33-4A05-9991-30619244CFB6}" srcOrd="2" destOrd="0" presId="urn:microsoft.com/office/officeart/2008/layout/VerticalAccentList"/>
    <dgm:cxn modelId="{34E2FABF-E165-4816-AE79-B87CF4C09BA6}" type="presParOf" srcId="{635BCF0D-6A54-46BC-863D-3C29C0DD39CD}" destId="{3458FC12-05F6-41F6-BC13-E1BAEDE5A16E}" srcOrd="3" destOrd="0" presId="urn:microsoft.com/office/officeart/2008/layout/VerticalAccentList"/>
    <dgm:cxn modelId="{65DC3370-F546-4334-8B4C-CBA481F17454}" type="presParOf" srcId="{635BCF0D-6A54-46BC-863D-3C29C0DD39CD}" destId="{EBA99496-666B-42B6-BF91-13B2BA430CBA}" srcOrd="4" destOrd="0" presId="urn:microsoft.com/office/officeart/2008/layout/VerticalAccentList"/>
    <dgm:cxn modelId="{DE9FCEBB-9D49-4FD7-940F-C46DB0185BF1}" type="presParOf" srcId="{635BCF0D-6A54-46BC-863D-3C29C0DD39CD}" destId="{E240303C-F221-4FFE-9EDD-E616E55FF66E}" srcOrd="5" destOrd="0" presId="urn:microsoft.com/office/officeart/2008/layout/VerticalAccentList"/>
    <dgm:cxn modelId="{2701E776-1C7F-4AFB-9946-B7E501803A78}" type="presParOf" srcId="{635BCF0D-6A54-46BC-863D-3C29C0DD39CD}" destId="{0ABB3EC5-C895-4C2A-95F3-56E89ED470B6}" srcOrd="6" destOrd="0" presId="urn:microsoft.com/office/officeart/2008/layout/VerticalAccentList"/>
    <dgm:cxn modelId="{19880E6F-5CCF-4D53-9D87-01CB43960138}" type="presParOf" srcId="{635BCF0D-6A54-46BC-863D-3C29C0DD39CD}" destId="{02344C77-4C64-4A28-BD64-15361F412174}" srcOrd="7" destOrd="0" presId="urn:microsoft.com/office/officeart/2008/layout/VerticalAccentList"/>
    <dgm:cxn modelId="{141293D7-FF76-4B6F-8894-B7B64EA27FB3}" type="presParOf" srcId="{F6891E1C-96B5-4F45-85A7-0807C0B10BA1}" destId="{22EC04FF-757E-4779-84BF-717621655F6A}" srcOrd="2" destOrd="0" presId="urn:microsoft.com/office/officeart/2008/layout/VerticalAccentList"/>
    <dgm:cxn modelId="{488C760B-D54D-42BA-8F5B-CA76F0FBDB41}" type="presParOf" srcId="{F6891E1C-96B5-4F45-85A7-0807C0B10BA1}" destId="{63E14A1A-B33A-4AA3-B8CC-D8F12A7245C1}" srcOrd="3" destOrd="0" presId="urn:microsoft.com/office/officeart/2008/layout/VerticalAccentList"/>
    <dgm:cxn modelId="{DDD01B93-93EE-4A65-9734-3C97F1003C8B}" type="presParOf" srcId="{63E14A1A-B33A-4AA3-B8CC-D8F12A7245C1}" destId="{5BA9076B-682C-4EED-A194-D738E0AEEE55}" srcOrd="0" destOrd="0" presId="urn:microsoft.com/office/officeart/2008/layout/VerticalAccentList"/>
    <dgm:cxn modelId="{51F56894-E130-4242-83C7-3AA04C831D93}" type="presParOf" srcId="{F6891E1C-96B5-4F45-85A7-0807C0B10BA1}" destId="{B0B9CA76-3413-4382-BFA1-54F9F5094DA3}" srcOrd="4" destOrd="0" presId="urn:microsoft.com/office/officeart/2008/layout/VerticalAccentList"/>
    <dgm:cxn modelId="{F459FEBD-7EC2-468F-9B06-D7C611BC47FB}" type="presParOf" srcId="{B0B9CA76-3413-4382-BFA1-54F9F5094DA3}" destId="{8A19F487-C465-497E-AB06-123FF2454038}" srcOrd="0" destOrd="0" presId="urn:microsoft.com/office/officeart/2008/layout/VerticalAccentList"/>
    <dgm:cxn modelId="{1B8A4014-32EE-4DDA-94F7-72022447EDEC}" type="presParOf" srcId="{B0B9CA76-3413-4382-BFA1-54F9F5094DA3}" destId="{5E65EF80-E322-4BAB-96CA-28A5863F30BE}" srcOrd="1" destOrd="0" presId="urn:microsoft.com/office/officeart/2008/layout/VerticalAccentList"/>
    <dgm:cxn modelId="{E6A6FDE6-4FB6-4551-ABE9-40E6E95E088D}" type="presParOf" srcId="{B0B9CA76-3413-4382-BFA1-54F9F5094DA3}" destId="{AC7CA033-78BB-433C-83EE-755937F48443}" srcOrd="2" destOrd="0" presId="urn:microsoft.com/office/officeart/2008/layout/VerticalAccentList"/>
    <dgm:cxn modelId="{F2645B04-E278-401F-9C20-3DEF2983F3ED}" type="presParOf" srcId="{B0B9CA76-3413-4382-BFA1-54F9F5094DA3}" destId="{56B98861-EC91-43B5-8C8B-60906FFB5BE5}" srcOrd="3" destOrd="0" presId="urn:microsoft.com/office/officeart/2008/layout/VerticalAccentList"/>
    <dgm:cxn modelId="{60DDD5CD-F628-4E69-9E25-141DF7E43834}" type="presParOf" srcId="{B0B9CA76-3413-4382-BFA1-54F9F5094DA3}" destId="{E580DC23-3AA9-44F8-AEA3-BCBA833C0D91}" srcOrd="4" destOrd="0" presId="urn:microsoft.com/office/officeart/2008/layout/VerticalAccentList"/>
    <dgm:cxn modelId="{8F19E1F5-AB12-4082-9125-3D817D2E2BBC}" type="presParOf" srcId="{B0B9CA76-3413-4382-BFA1-54F9F5094DA3}" destId="{4B92827D-D27A-4AA7-B1B1-45D909418B6C}" srcOrd="5" destOrd="0" presId="urn:microsoft.com/office/officeart/2008/layout/VerticalAccentList"/>
    <dgm:cxn modelId="{CE5A8488-54E3-4C3E-92BE-997F5C6E1153}" type="presParOf" srcId="{B0B9CA76-3413-4382-BFA1-54F9F5094DA3}" destId="{960DFF98-DA5A-45BF-A9ED-873CDCA9A0BB}" srcOrd="6" destOrd="0" presId="urn:microsoft.com/office/officeart/2008/layout/VerticalAccentList"/>
    <dgm:cxn modelId="{5DE59790-4310-4692-80C7-06B48B77A33B}" type="presParOf" srcId="{B0B9CA76-3413-4382-BFA1-54F9F5094DA3}" destId="{414725FD-2051-4121-B7FD-E1194ED39EFD}" srcOrd="7" destOrd="0" presId="urn:microsoft.com/office/officeart/2008/layout/VerticalAccentList"/>
    <dgm:cxn modelId="{1F5D350C-D645-4DB4-B826-BCD18C164CD0}" type="presParOf" srcId="{F6891E1C-96B5-4F45-85A7-0807C0B10BA1}" destId="{181B7376-1EFC-4021-909F-AD7DACE078B4}" srcOrd="5" destOrd="0" presId="urn:microsoft.com/office/officeart/2008/layout/VerticalAccentList"/>
    <dgm:cxn modelId="{B23BF634-A522-41BB-9ADB-A92BF3631C5E}" type="presParOf" srcId="{F6891E1C-96B5-4F45-85A7-0807C0B10BA1}" destId="{33B14730-B442-46B9-B9D5-3FA9659AD314}" srcOrd="6" destOrd="0" presId="urn:microsoft.com/office/officeart/2008/layout/VerticalAccentList"/>
    <dgm:cxn modelId="{8484EEB0-2A24-45C8-951F-448F95F6E9B2}" type="presParOf" srcId="{33B14730-B442-46B9-B9D5-3FA9659AD314}" destId="{58FC7E4B-16AD-4E62-861B-2431956E00E1}" srcOrd="0" destOrd="0" presId="urn:microsoft.com/office/officeart/2008/layout/VerticalAccentList"/>
    <dgm:cxn modelId="{45A74FF3-BB1A-4C28-9762-1AAA13C85491}" type="presParOf" srcId="{F6891E1C-96B5-4F45-85A7-0807C0B10BA1}" destId="{AA92ECE0-0743-4BD1-8ED0-F8B0E3913AA3}" srcOrd="7" destOrd="0" presId="urn:microsoft.com/office/officeart/2008/layout/VerticalAccentList"/>
    <dgm:cxn modelId="{3F89BCA5-7344-46CE-BE34-480D77673D03}" type="presParOf" srcId="{AA92ECE0-0743-4BD1-8ED0-F8B0E3913AA3}" destId="{58CC4F13-6747-44B6-A513-61D15CC23E46}" srcOrd="0" destOrd="0" presId="urn:microsoft.com/office/officeart/2008/layout/VerticalAccentList"/>
    <dgm:cxn modelId="{A95A3941-B3D9-49B8-9693-BA71D3548737}" type="presParOf" srcId="{AA92ECE0-0743-4BD1-8ED0-F8B0E3913AA3}" destId="{EEBA53D3-9D64-4B4A-BF81-174DC47DC21D}" srcOrd="1" destOrd="0" presId="urn:microsoft.com/office/officeart/2008/layout/VerticalAccentList"/>
    <dgm:cxn modelId="{21E2884D-5463-433E-9709-E38BBBBE42CE}" type="presParOf" srcId="{AA92ECE0-0743-4BD1-8ED0-F8B0E3913AA3}" destId="{19CB9749-A3F0-4950-9A26-DD773901D0B4}" srcOrd="2" destOrd="0" presId="urn:microsoft.com/office/officeart/2008/layout/VerticalAccentList"/>
    <dgm:cxn modelId="{EC5A7756-C073-43AA-B40F-DF1A81B703E4}" type="presParOf" srcId="{AA92ECE0-0743-4BD1-8ED0-F8B0E3913AA3}" destId="{885FF760-3BCD-44D9-B81A-133E79A83A29}" srcOrd="3" destOrd="0" presId="urn:microsoft.com/office/officeart/2008/layout/VerticalAccentList"/>
    <dgm:cxn modelId="{ACCDB54E-0543-479D-BF2F-E1360DC32979}" type="presParOf" srcId="{AA92ECE0-0743-4BD1-8ED0-F8B0E3913AA3}" destId="{51EC1836-2D52-40BA-BC0C-DECE7FBD7F7C}" srcOrd="4" destOrd="0" presId="urn:microsoft.com/office/officeart/2008/layout/VerticalAccentList"/>
    <dgm:cxn modelId="{FCED9885-5946-42FF-8705-F985FB43E901}" type="presParOf" srcId="{AA92ECE0-0743-4BD1-8ED0-F8B0E3913AA3}" destId="{AF9A88DF-34BC-43FF-BF8F-1F413B8D8F2F}" srcOrd="5" destOrd="0" presId="urn:microsoft.com/office/officeart/2008/layout/VerticalAccentList"/>
    <dgm:cxn modelId="{F8E984F2-C04B-44B6-94E7-6F6FE5621D00}" type="presParOf" srcId="{AA92ECE0-0743-4BD1-8ED0-F8B0E3913AA3}" destId="{04E6C4C7-9076-4AC9-B327-ABDC6039833E}" srcOrd="6" destOrd="0" presId="urn:microsoft.com/office/officeart/2008/layout/VerticalAccentList"/>
    <dgm:cxn modelId="{E4715FCC-C115-4420-BACE-2C9CCFE0AF30}" type="presParOf" srcId="{AA92ECE0-0743-4BD1-8ED0-F8B0E3913AA3}" destId="{DBB7FADC-EAD5-4E75-9F3C-E4980BE3594F}" srcOrd="7" destOrd="0" presId="urn:microsoft.com/office/officeart/2008/layout/Vertical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18803AE-D4DD-470B-BC81-4D526621C693}"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ru-RU"/>
        </a:p>
      </dgm:t>
    </dgm:pt>
    <dgm:pt modelId="{FD3135FC-FDF5-4D93-9B73-621AB73F6761}">
      <dgm:prSet phldrT="[Текст]" custT="1"/>
      <dgm:spPr>
        <a:ln>
          <a:solidFill>
            <a:srgbClr val="C00000"/>
          </a:solidFill>
        </a:ln>
      </dgm:spPr>
      <dgm: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dirty="0"/>
            <a:t> - положительное сальдо единого налогового счета </a:t>
          </a:r>
        </a:p>
        <a:p>
          <a:pPr defTabSz="1911350">
            <a:lnSpc>
              <a:spcPct val="90000"/>
            </a:lnSpc>
          </a:pPr>
          <a:endParaRPr lang="ru-RU" sz="1800" dirty="0"/>
        </a:p>
      </dgm:t>
    </dgm:pt>
    <dgm:pt modelId="{AFA65645-07F2-49F1-806C-21DC57568B88}" type="parTrans" cxnId="{78A04706-9EC6-44A0-B75C-2B4869CACF7B}">
      <dgm:prSet/>
      <dgm:spPr/>
      <dgm:t>
        <a:bodyPr/>
        <a:lstStyle/>
        <a:p>
          <a:endParaRPr lang="ru-RU" sz="1800"/>
        </a:p>
      </dgm:t>
    </dgm:pt>
    <dgm:pt modelId="{30FA711B-F862-4A96-B66A-132F6584334F}" type="sibTrans" cxnId="{78A04706-9EC6-44A0-B75C-2B4869CACF7B}">
      <dgm:prSet/>
      <dgm:spPr/>
      <dgm:t>
        <a:bodyPr/>
        <a:lstStyle/>
        <a:p>
          <a:endParaRPr lang="ru-RU" sz="1800"/>
        </a:p>
      </dgm:t>
    </dgm:pt>
    <dgm:pt modelId="{E7A40C32-B1BE-4211-8516-4A2624B5836B}">
      <dgm:prSet phldrT="[Текст]" custT="1"/>
      <dgm:spPr>
        <a:ln>
          <a:solidFill>
            <a:srgbClr val="C00000"/>
          </a:solidFill>
        </a:ln>
      </dgm:spPr>
      <dgm: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sz="1600" dirty="0"/>
        </a:p>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a:t>- и (или) суммы денежных средств, зачтенные в счет исполнения предстоящей обязанности по уплате конкретного налога (страхового взноса), в размере, достаточном для полной или частичной уплаты налога (п. 4 ст. 122 НК РФ).</a:t>
          </a:r>
        </a:p>
        <a:p>
          <a:pPr defTabSz="800100">
            <a:lnSpc>
              <a:spcPct val="90000"/>
            </a:lnSpc>
          </a:pPr>
          <a:endParaRPr lang="ru-RU" sz="1800" dirty="0"/>
        </a:p>
      </dgm:t>
    </dgm:pt>
    <dgm:pt modelId="{0134217C-551C-42A7-8648-5D67B5AD0836}" type="parTrans" cxnId="{45E21BDC-5DF1-485F-9A7A-5B431EDA856A}">
      <dgm:prSet/>
      <dgm:spPr/>
      <dgm:t>
        <a:bodyPr/>
        <a:lstStyle/>
        <a:p>
          <a:endParaRPr lang="ru-RU" sz="1800"/>
        </a:p>
      </dgm:t>
    </dgm:pt>
    <dgm:pt modelId="{0F084953-589F-45A8-8C77-89945BF455D2}" type="sibTrans" cxnId="{45E21BDC-5DF1-485F-9A7A-5B431EDA856A}">
      <dgm:prSet/>
      <dgm:spPr/>
      <dgm:t>
        <a:bodyPr/>
        <a:lstStyle/>
        <a:p>
          <a:endParaRPr lang="ru-RU" sz="1800"/>
        </a:p>
      </dgm:t>
    </dgm:pt>
    <dgm:pt modelId="{FC377E01-C76C-49DA-ADB9-33D71F78ED7E}" type="pres">
      <dgm:prSet presAssocID="{518803AE-D4DD-470B-BC81-4D526621C693}" presName="linear" presStyleCnt="0">
        <dgm:presLayoutVars>
          <dgm:animLvl val="lvl"/>
          <dgm:resizeHandles val="exact"/>
        </dgm:presLayoutVars>
      </dgm:prSet>
      <dgm:spPr/>
      <dgm:t>
        <a:bodyPr/>
        <a:lstStyle/>
        <a:p>
          <a:endParaRPr lang="ru-RU"/>
        </a:p>
      </dgm:t>
    </dgm:pt>
    <dgm:pt modelId="{D80A864D-1E15-4A71-9F46-F49413CA4A55}" type="pres">
      <dgm:prSet presAssocID="{FD3135FC-FDF5-4D93-9B73-621AB73F6761}" presName="parentText" presStyleLbl="node1" presStyleIdx="0" presStyleCnt="2">
        <dgm:presLayoutVars>
          <dgm:chMax val="0"/>
          <dgm:bulletEnabled val="1"/>
        </dgm:presLayoutVars>
      </dgm:prSet>
      <dgm:spPr/>
      <dgm:t>
        <a:bodyPr/>
        <a:lstStyle/>
        <a:p>
          <a:endParaRPr lang="ru-RU"/>
        </a:p>
      </dgm:t>
    </dgm:pt>
    <dgm:pt modelId="{D83A377C-681F-4D1A-BEB4-E25264750431}" type="pres">
      <dgm:prSet presAssocID="{30FA711B-F862-4A96-B66A-132F6584334F}" presName="spacer" presStyleCnt="0"/>
      <dgm:spPr/>
    </dgm:pt>
    <dgm:pt modelId="{EBF7EDD3-F62D-4A95-BC6C-BBFDDBAD45FB}" type="pres">
      <dgm:prSet presAssocID="{E7A40C32-B1BE-4211-8516-4A2624B5836B}" presName="parentText" presStyleLbl="node1" presStyleIdx="1" presStyleCnt="2" custScaleY="145945" custLinFactY="61941" custLinFactNeighborX="1" custLinFactNeighborY="100000">
        <dgm:presLayoutVars>
          <dgm:chMax val="0"/>
          <dgm:bulletEnabled val="1"/>
        </dgm:presLayoutVars>
      </dgm:prSet>
      <dgm:spPr/>
      <dgm:t>
        <a:bodyPr/>
        <a:lstStyle/>
        <a:p>
          <a:endParaRPr lang="ru-RU"/>
        </a:p>
      </dgm:t>
    </dgm:pt>
  </dgm:ptLst>
  <dgm:cxnLst>
    <dgm:cxn modelId="{78A04706-9EC6-44A0-B75C-2B4869CACF7B}" srcId="{518803AE-D4DD-470B-BC81-4D526621C693}" destId="{FD3135FC-FDF5-4D93-9B73-621AB73F6761}" srcOrd="0" destOrd="0" parTransId="{AFA65645-07F2-49F1-806C-21DC57568B88}" sibTransId="{30FA711B-F862-4A96-B66A-132F6584334F}"/>
    <dgm:cxn modelId="{45E21BDC-5DF1-485F-9A7A-5B431EDA856A}" srcId="{518803AE-D4DD-470B-BC81-4D526621C693}" destId="{E7A40C32-B1BE-4211-8516-4A2624B5836B}" srcOrd="1" destOrd="0" parTransId="{0134217C-551C-42A7-8648-5D67B5AD0836}" sibTransId="{0F084953-589F-45A8-8C77-89945BF455D2}"/>
    <dgm:cxn modelId="{5F50C31A-1322-40F6-BCE3-DF6AEF4518D7}" type="presOf" srcId="{518803AE-D4DD-470B-BC81-4D526621C693}" destId="{FC377E01-C76C-49DA-ADB9-33D71F78ED7E}" srcOrd="0" destOrd="0" presId="urn:microsoft.com/office/officeart/2005/8/layout/vList2"/>
    <dgm:cxn modelId="{53AB1D82-D4B4-47A6-9189-EAA1BEBC5B80}" type="presOf" srcId="{FD3135FC-FDF5-4D93-9B73-621AB73F6761}" destId="{D80A864D-1E15-4A71-9F46-F49413CA4A55}" srcOrd="0" destOrd="0" presId="urn:microsoft.com/office/officeart/2005/8/layout/vList2"/>
    <dgm:cxn modelId="{691289DC-8A5A-4EC9-8BF0-EFAE3A90673A}" type="presOf" srcId="{E7A40C32-B1BE-4211-8516-4A2624B5836B}" destId="{EBF7EDD3-F62D-4A95-BC6C-BBFDDBAD45FB}" srcOrd="0" destOrd="0" presId="urn:microsoft.com/office/officeart/2005/8/layout/vList2"/>
    <dgm:cxn modelId="{5C0E9357-7434-4C20-B99C-C9E7DF6F7E3E}" type="presParOf" srcId="{FC377E01-C76C-49DA-ADB9-33D71F78ED7E}" destId="{D80A864D-1E15-4A71-9F46-F49413CA4A55}" srcOrd="0" destOrd="0" presId="urn:microsoft.com/office/officeart/2005/8/layout/vList2"/>
    <dgm:cxn modelId="{798A52D4-BD98-4EE9-ADEA-A815DDBE60F5}" type="presParOf" srcId="{FC377E01-C76C-49DA-ADB9-33D71F78ED7E}" destId="{D83A377C-681F-4D1A-BEB4-E25264750431}" srcOrd="1" destOrd="0" presId="urn:microsoft.com/office/officeart/2005/8/layout/vList2"/>
    <dgm:cxn modelId="{0C343121-EB48-4876-9AE0-B208C80D0A96}" type="presParOf" srcId="{FC377E01-C76C-49DA-ADB9-33D71F78ED7E}" destId="{EBF7EDD3-F62D-4A95-BC6C-BBFDDBAD45FB}"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95B796A-A30F-494D-85C2-0EF0BB49CEEF}" type="doc">
      <dgm:prSet loTypeId="urn:microsoft.com/office/officeart/2008/layout/PictureStrips" loCatId="list" qsTypeId="urn:microsoft.com/office/officeart/2005/8/quickstyle/simple4" qsCatId="simple" csTypeId="urn:microsoft.com/office/officeart/2005/8/colors/accent1_1" csCatId="accent1" phldr="1"/>
      <dgm:spPr/>
      <dgm:t>
        <a:bodyPr/>
        <a:lstStyle/>
        <a:p>
          <a:endParaRPr lang="ru-RU"/>
        </a:p>
      </dgm:t>
    </dgm:pt>
    <dgm:pt modelId="{469508D3-FC93-42EB-A0C5-4738E3E78B3E}">
      <dgm:prSet phldrT="[Текст]" custT="1"/>
      <dgm:spPr/>
      <dgm:t>
        <a:bodyPr/>
        <a:lstStyle/>
        <a:p>
          <a:r>
            <a:rPr lang="ru" sz="900"/>
            <a:t>Четыре приложения вместо двух </a:t>
          </a:r>
          <a:endParaRPr lang="ru-RU" sz="900" dirty="0"/>
        </a:p>
      </dgm:t>
    </dgm:pt>
    <dgm:pt modelId="{DC9347BA-F513-4F62-A95C-D55556B0CBA2}" type="parTrans" cxnId="{B128F8BD-42CA-4FEE-87C6-4A713B25BB95}">
      <dgm:prSet/>
      <dgm:spPr/>
      <dgm:t>
        <a:bodyPr/>
        <a:lstStyle/>
        <a:p>
          <a:endParaRPr lang="ru-RU" sz="1050"/>
        </a:p>
      </dgm:t>
    </dgm:pt>
    <dgm:pt modelId="{6C5707C0-7BA1-4601-A4AC-169960B890D3}" type="sibTrans" cxnId="{B128F8BD-42CA-4FEE-87C6-4A713B25BB95}">
      <dgm:prSet/>
      <dgm:spPr/>
      <dgm:t>
        <a:bodyPr/>
        <a:lstStyle/>
        <a:p>
          <a:endParaRPr lang="ru-RU" sz="1050"/>
        </a:p>
      </dgm:t>
    </dgm:pt>
    <dgm:pt modelId="{6BFE01B7-5FE8-435E-8DD7-C9F935F3803B}">
      <dgm:prSet phldrT="[Текст]"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endParaRPr lang="ru" sz="700" dirty="0"/>
        </a:p>
        <a:p>
          <a:pPr marL="0" marR="0" lvl="0" indent="0" defTabSz="914400" eaLnBrk="1" fontAlgn="auto" latinLnBrk="0" hangingPunct="1">
            <a:lnSpc>
              <a:spcPct val="100000"/>
            </a:lnSpc>
            <a:spcBef>
              <a:spcPts val="0"/>
            </a:spcBef>
            <a:spcAft>
              <a:spcPts val="0"/>
            </a:spcAft>
            <a:buClrTx/>
            <a:buSzTx/>
            <a:buFontTx/>
            <a:buNone/>
            <a:tabLst/>
            <a:defRPr/>
          </a:pPr>
          <a:r>
            <a:rPr lang="ru" sz="700" dirty="0"/>
            <a:t>Формат подачи справки также обновили. При положительном сальдо в справке не будут проставлять знак "+", как сейчас. В нее добавили поле для QR-кода, а также 2 строки. В первой укажут сальдо ЕНС на 1 января 2023 года, во второй — остаток ЕНП. </a:t>
          </a:r>
          <a:endParaRPr lang="ru-RU" sz="700" dirty="0"/>
        </a:p>
        <a:p>
          <a:pPr lvl="0" defTabSz="466725">
            <a:lnSpc>
              <a:spcPct val="90000"/>
            </a:lnSpc>
            <a:spcBef>
              <a:spcPct val="0"/>
            </a:spcBef>
            <a:spcAft>
              <a:spcPct val="35000"/>
            </a:spcAft>
          </a:pPr>
          <a:endParaRPr lang="ru-RU" sz="700" dirty="0"/>
        </a:p>
      </dgm:t>
    </dgm:pt>
    <dgm:pt modelId="{F4CA33F1-461F-4629-A3B3-9B7DD87B0F5D}" type="parTrans" cxnId="{C1724796-3D2E-4031-9CE8-F2E34A346C14}">
      <dgm:prSet/>
      <dgm:spPr/>
      <dgm:t>
        <a:bodyPr/>
        <a:lstStyle/>
        <a:p>
          <a:endParaRPr lang="ru-RU" sz="1050"/>
        </a:p>
      </dgm:t>
    </dgm:pt>
    <dgm:pt modelId="{1D26D4AB-4C50-40D7-B6E4-ABFB1AF78B54}" type="sibTrans" cxnId="{C1724796-3D2E-4031-9CE8-F2E34A346C14}">
      <dgm:prSet/>
      <dgm:spPr/>
      <dgm:t>
        <a:bodyPr/>
        <a:lstStyle/>
        <a:p>
          <a:endParaRPr lang="ru-RU" sz="1050"/>
        </a:p>
      </dgm:t>
    </dgm:pt>
    <dgm:pt modelId="{BC6E6A3A-DA71-49DE-ABB8-39587160AF95}">
      <dgm:prSet phldrT="[Текст]"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ru" sz="700" dirty="0">
              <a:solidFill>
                <a:srgbClr val="C00000"/>
              </a:solidFill>
            </a:rPr>
            <a:t>Приложение 1 к справке.</a:t>
          </a:r>
          <a:endParaRPr lang="ru-RU" sz="700" dirty="0">
            <a:solidFill>
              <a:srgbClr val="C00000"/>
            </a:solidFill>
          </a:endParaRPr>
        </a:p>
        <a:p>
          <a:pPr marL="0" marR="0" lvl="0" indent="0" algn="l" defTabSz="466725" rtl="0" eaLnBrk="1" fontAlgn="auto" latinLnBrk="0" hangingPunct="1">
            <a:lnSpc>
              <a:spcPct val="90000"/>
            </a:lnSpc>
            <a:spcBef>
              <a:spcPct val="0"/>
            </a:spcBef>
            <a:spcAft>
              <a:spcPct val="35000"/>
            </a:spcAft>
            <a:buClrTx/>
            <a:buSzTx/>
            <a:buFontTx/>
            <a:buNone/>
            <a:tabLst/>
            <a:defRPr/>
          </a:pPr>
          <a:r>
            <a:rPr lang="ru-RU" sz="700" dirty="0"/>
            <a:t>Детализацию отрицательного сальдо ЕНС скорректировали. В таблице отдельно отразят отрицательное сальдо:</a:t>
          </a:r>
        </a:p>
        <a:p>
          <a:pPr marL="0" marR="0" lvl="0" indent="0" algn="l" defTabSz="466725" rtl="0" eaLnBrk="1" fontAlgn="auto" latinLnBrk="0" hangingPunct="1">
            <a:lnSpc>
              <a:spcPct val="90000"/>
            </a:lnSpc>
            <a:spcBef>
              <a:spcPct val="0"/>
            </a:spcBef>
            <a:spcAft>
              <a:spcPct val="35000"/>
            </a:spcAft>
            <a:buClrTx/>
            <a:buSzTx/>
            <a:buFontTx/>
            <a:buNone/>
            <a:tabLst/>
            <a:defRPr/>
          </a:pPr>
          <a:r>
            <a:rPr lang="ru-RU" sz="700" dirty="0"/>
            <a:t>- по госпошлине, в части уплаты которой арбитражный суд выдал исполнительный документ (графа 6);</a:t>
          </a:r>
        </a:p>
        <a:p>
          <a:pPr marL="0" marR="0" lvl="0" indent="0" algn="l" defTabSz="466725" rtl="0" eaLnBrk="1" fontAlgn="auto" latinLnBrk="0" hangingPunct="1">
            <a:lnSpc>
              <a:spcPct val="90000"/>
            </a:lnSpc>
            <a:spcBef>
              <a:spcPct val="0"/>
            </a:spcBef>
            <a:spcAft>
              <a:spcPct val="35000"/>
            </a:spcAft>
            <a:buClrTx/>
            <a:buSzTx/>
            <a:buFontTx/>
            <a:buNone/>
            <a:tabLst/>
            <a:defRPr/>
          </a:pPr>
          <a:r>
            <a:rPr lang="ru-RU" sz="700" dirty="0"/>
            <a:t>- в части долга, приостановленного из-за банкротства (графа 7);</a:t>
          </a:r>
        </a:p>
        <a:p>
          <a:pPr marL="0" marR="0" lvl="0" indent="0" algn="l" defTabSz="466725" rtl="0" eaLnBrk="1" fontAlgn="auto" latinLnBrk="0" hangingPunct="1">
            <a:lnSpc>
              <a:spcPct val="90000"/>
            </a:lnSpc>
            <a:spcBef>
              <a:spcPct val="0"/>
            </a:spcBef>
            <a:spcAft>
              <a:spcPct val="35000"/>
            </a:spcAft>
            <a:buClrTx/>
            <a:buSzTx/>
            <a:buFontTx/>
            <a:buNone/>
            <a:tabLst/>
            <a:defRPr/>
          </a:pPr>
          <a:r>
            <a:rPr lang="ru-RU" sz="700" dirty="0"/>
            <a:t>- в части долга по наступившим срокам графика платежей мирового соглашения (графа 8). </a:t>
          </a:r>
        </a:p>
        <a:p>
          <a:pPr marL="0" marR="0" lvl="0" indent="0" algn="l" defTabSz="466725" rtl="0" eaLnBrk="1" fontAlgn="auto" latinLnBrk="0" hangingPunct="1">
            <a:lnSpc>
              <a:spcPct val="90000"/>
            </a:lnSpc>
            <a:spcBef>
              <a:spcPct val="0"/>
            </a:spcBef>
            <a:spcAft>
              <a:spcPct val="35000"/>
            </a:spcAft>
            <a:buClrTx/>
            <a:buSzTx/>
            <a:buFontTx/>
            <a:buNone/>
            <a:tabLst/>
            <a:defRPr/>
          </a:pPr>
          <a:r>
            <a:rPr lang="ru-RU" sz="700" dirty="0"/>
            <a:t>В таблицу с детализацией отрицательного сальдо по налогам добавили графу, в которой указывают документ-основание. Приложение дополнили 4 таблицами: - с детализацией отрицательного сальдо по долгу, приостановленному из-за банкротства; - с детализацией отрицательного сальдо по долгу по наступившим срокам графика платежей мирового соглашения; - с суммами долга не из сальдо ЕНС; - с детализацией долга, по которому приостановили исполнение обязанности по иным основаниям.</a:t>
          </a:r>
        </a:p>
        <a:p>
          <a:pPr lvl="0" defTabSz="466725">
            <a:lnSpc>
              <a:spcPct val="90000"/>
            </a:lnSpc>
            <a:spcBef>
              <a:spcPct val="0"/>
            </a:spcBef>
            <a:spcAft>
              <a:spcPct val="35000"/>
            </a:spcAft>
          </a:pPr>
          <a:endParaRPr lang="ru-RU" sz="700" dirty="0"/>
        </a:p>
      </dgm:t>
    </dgm:pt>
    <dgm:pt modelId="{53FA8BC5-8C90-4193-9869-0EA7EA5E9DE0}" type="parTrans" cxnId="{79C9D202-27FA-4FE9-9FE4-310F0C22114A}">
      <dgm:prSet/>
      <dgm:spPr/>
      <dgm:t>
        <a:bodyPr/>
        <a:lstStyle/>
        <a:p>
          <a:endParaRPr lang="ru-RU" sz="1050"/>
        </a:p>
      </dgm:t>
    </dgm:pt>
    <dgm:pt modelId="{D5A53E3C-74E6-46FB-BB39-4A32AA7B74A6}" type="sibTrans" cxnId="{79C9D202-27FA-4FE9-9FE4-310F0C22114A}">
      <dgm:prSet/>
      <dgm:spPr/>
      <dgm:t>
        <a:bodyPr/>
        <a:lstStyle/>
        <a:p>
          <a:endParaRPr lang="ru-RU" sz="1050"/>
        </a:p>
      </dgm:t>
    </dgm:pt>
    <dgm:pt modelId="{21ECD8CB-85E5-408A-9370-E82E6563E31C}">
      <dgm:prSet/>
      <dgm:spPr/>
      <dgm:t>
        <a:bodyPr/>
        <a:lstStyle/>
        <a:p>
          <a:r>
            <a:rPr lang="ru" dirty="0">
              <a:solidFill>
                <a:srgbClr val="C00000"/>
              </a:solidFill>
            </a:rPr>
            <a:t>Приложение 2 к справке. </a:t>
          </a:r>
          <a:r>
            <a:rPr lang="ru" dirty="0"/>
            <a:t>В нем теперь станут указывать информацию о суммах формирования предстоящей обязанности и суммах, зачтенных в счет ее исполнения. Для этого предусмотрели 2 таблицы. </a:t>
          </a:r>
          <a:endParaRPr lang="ru-RU" dirty="0"/>
        </a:p>
      </dgm:t>
    </dgm:pt>
    <dgm:pt modelId="{991C5BB6-9A6B-4630-878D-FB21E2116196}" type="parTrans" cxnId="{1D0ACCBB-C951-4C70-BF49-F2EFB65656CD}">
      <dgm:prSet/>
      <dgm:spPr/>
      <dgm:t>
        <a:bodyPr/>
        <a:lstStyle/>
        <a:p>
          <a:endParaRPr lang="ru-RU"/>
        </a:p>
      </dgm:t>
    </dgm:pt>
    <dgm:pt modelId="{05A65E7A-0CFE-4155-B4FE-3445FB83C87D}" type="sibTrans" cxnId="{1D0ACCBB-C951-4C70-BF49-F2EFB65656CD}">
      <dgm:prSet/>
      <dgm:spPr/>
      <dgm:t>
        <a:bodyPr/>
        <a:lstStyle/>
        <a:p>
          <a:endParaRPr lang="ru-RU"/>
        </a:p>
      </dgm:t>
    </dgm:pt>
    <dgm:pt modelId="{D99C22DC-7751-4076-A675-DD9553714DA3}">
      <dgm:prSet/>
      <dgm:spPr/>
      <dgm:t>
        <a:bodyPr/>
        <a:lstStyle/>
        <a:p>
          <a:r>
            <a:rPr lang="ru" dirty="0">
              <a:solidFill>
                <a:srgbClr val="C00000"/>
              </a:solidFill>
            </a:rPr>
            <a:t>Приложение 3 к справке.</a:t>
          </a:r>
          <a:r>
            <a:rPr lang="ru" dirty="0"/>
            <a:t> В нем приведут расчет сумм пеней на ЕНС. Сейчас его отражают в приложении 2. В новой форме расчет сформируют по состоянию не только на определенную дату, но и на время. В приложении предусмотрели детализирующие таблицы. </a:t>
          </a:r>
          <a:endParaRPr lang="ru-RU" dirty="0"/>
        </a:p>
      </dgm:t>
    </dgm:pt>
    <dgm:pt modelId="{F2CFC9C6-149E-4A85-897C-C1AB1B26C9DA}" type="parTrans" cxnId="{1C91143F-22F9-4083-AFCA-F1A11E0A31AC}">
      <dgm:prSet/>
      <dgm:spPr/>
      <dgm:t>
        <a:bodyPr/>
        <a:lstStyle/>
        <a:p>
          <a:endParaRPr lang="ru-RU"/>
        </a:p>
      </dgm:t>
    </dgm:pt>
    <dgm:pt modelId="{2FD5C519-CEF0-4D9E-BE56-6AD38E0662C1}" type="sibTrans" cxnId="{1C91143F-22F9-4083-AFCA-F1A11E0A31AC}">
      <dgm:prSet/>
      <dgm:spPr/>
      <dgm:t>
        <a:bodyPr/>
        <a:lstStyle/>
        <a:p>
          <a:endParaRPr lang="ru-RU"/>
        </a:p>
      </dgm:t>
    </dgm:pt>
    <dgm:pt modelId="{C730E527-73F3-45FA-95F0-F544108EC075}">
      <dgm:prSet/>
      <dgm:spPr/>
      <dgm:t>
        <a:bodyPr/>
        <a:lstStyle/>
        <a:p>
          <a:r>
            <a:rPr lang="ru" dirty="0">
              <a:solidFill>
                <a:srgbClr val="C00000"/>
              </a:solidFill>
            </a:rPr>
            <a:t>Приложение 4 к справке. </a:t>
          </a:r>
          <a:r>
            <a:rPr lang="ru" dirty="0"/>
            <a:t>В действующей форме этого приложения нет. В нем укажут детализацию сумм совокупной обязанности. </a:t>
          </a:r>
          <a:endParaRPr lang="ru-RU" dirty="0"/>
        </a:p>
      </dgm:t>
    </dgm:pt>
    <dgm:pt modelId="{27880ABF-A91C-4F90-B2E4-CA402691A71D}" type="parTrans" cxnId="{12C0303F-DBC2-4361-AE68-C74FF60A34D7}">
      <dgm:prSet/>
      <dgm:spPr/>
      <dgm:t>
        <a:bodyPr/>
        <a:lstStyle/>
        <a:p>
          <a:endParaRPr lang="ru-RU"/>
        </a:p>
      </dgm:t>
    </dgm:pt>
    <dgm:pt modelId="{5D794AE5-BA90-4E11-97DB-52E4E872A4AB}" type="sibTrans" cxnId="{12C0303F-DBC2-4361-AE68-C74FF60A34D7}">
      <dgm:prSet/>
      <dgm:spPr/>
      <dgm:t>
        <a:bodyPr/>
        <a:lstStyle/>
        <a:p>
          <a:endParaRPr lang="ru-RU"/>
        </a:p>
      </dgm:t>
    </dgm:pt>
    <dgm:pt modelId="{22C7E1DD-75C1-4402-A0E8-A11CC09F2AE9}" type="pres">
      <dgm:prSet presAssocID="{A95B796A-A30F-494D-85C2-0EF0BB49CEEF}" presName="Name0" presStyleCnt="0">
        <dgm:presLayoutVars>
          <dgm:dir/>
          <dgm:resizeHandles val="exact"/>
        </dgm:presLayoutVars>
      </dgm:prSet>
      <dgm:spPr/>
      <dgm:t>
        <a:bodyPr/>
        <a:lstStyle/>
        <a:p>
          <a:endParaRPr lang="ru-RU"/>
        </a:p>
      </dgm:t>
    </dgm:pt>
    <dgm:pt modelId="{E87BC7D4-253A-4A16-BFF7-B6B7DE16BB0E}" type="pres">
      <dgm:prSet presAssocID="{469508D3-FC93-42EB-A0C5-4738E3E78B3E}" presName="composite" presStyleCnt="0"/>
      <dgm:spPr/>
    </dgm:pt>
    <dgm:pt modelId="{D446B7E9-226C-4400-A6A8-C32878444006}" type="pres">
      <dgm:prSet presAssocID="{469508D3-FC93-42EB-A0C5-4738E3E78B3E}" presName="rect1" presStyleLbl="trAlignAcc1" presStyleIdx="0" presStyleCnt="6" custScaleX="108059" custLinFactNeighborX="-15270" custLinFactNeighborY="63538">
        <dgm:presLayoutVars>
          <dgm:bulletEnabled val="1"/>
        </dgm:presLayoutVars>
      </dgm:prSet>
      <dgm:spPr/>
      <dgm:t>
        <a:bodyPr/>
        <a:lstStyle/>
        <a:p>
          <a:endParaRPr lang="ru-RU"/>
        </a:p>
      </dgm:t>
    </dgm:pt>
    <dgm:pt modelId="{77AF8308-F858-4358-9948-D452E8BEE788}" type="pres">
      <dgm:prSet presAssocID="{469508D3-FC93-42EB-A0C5-4738E3E78B3E}" presName="rect2" presStyleLbl="fgImgPlace1" presStyleIdx="0" presStyleCnt="6" custScaleX="159551" custLinFactX="-18535" custLinFactNeighborX="-100000" custLinFactNeighborY="64957"/>
      <dgm:spPr>
        <a:blipFill rotWithShape="1">
          <a:blip xmlns:r="http://schemas.openxmlformats.org/officeDocument/2006/relationships" r:embed="rId1"/>
          <a:stretch>
            <a:fillRect/>
          </a:stretch>
        </a:blipFill>
      </dgm:spPr>
    </dgm:pt>
    <dgm:pt modelId="{0D15546F-D8A3-45E8-A87C-6E2CDE7767F1}" type="pres">
      <dgm:prSet presAssocID="{6C5707C0-7BA1-4601-A4AC-169960B890D3}" presName="sibTrans" presStyleCnt="0"/>
      <dgm:spPr/>
    </dgm:pt>
    <dgm:pt modelId="{40B65B05-9C69-405E-9E9B-577EF19BC2E2}" type="pres">
      <dgm:prSet presAssocID="{6BFE01B7-5FE8-435E-8DD7-C9F935F3803B}" presName="composite" presStyleCnt="0"/>
      <dgm:spPr/>
    </dgm:pt>
    <dgm:pt modelId="{157BB5E5-FDE3-4A8E-B8C3-7CF9EA62E8E0}" type="pres">
      <dgm:prSet presAssocID="{6BFE01B7-5FE8-435E-8DD7-C9F935F3803B}" presName="rect1" presStyleLbl="trAlignAcc1" presStyleIdx="1" presStyleCnt="6" custScaleX="111352" custScaleY="113832" custLinFactNeighborX="60452" custLinFactNeighborY="60849">
        <dgm:presLayoutVars>
          <dgm:bulletEnabled val="1"/>
        </dgm:presLayoutVars>
      </dgm:prSet>
      <dgm:spPr/>
      <dgm:t>
        <a:bodyPr/>
        <a:lstStyle/>
        <a:p>
          <a:endParaRPr lang="ru-RU"/>
        </a:p>
      </dgm:t>
    </dgm:pt>
    <dgm:pt modelId="{5D208EAD-471E-4B64-B289-46F1C1A4164D}" type="pres">
      <dgm:prSet presAssocID="{6BFE01B7-5FE8-435E-8DD7-C9F935F3803B}" presName="rect2" presStyleLbl="fgImgPlace1" presStyleIdx="1" presStyleCnt="6" custScaleX="152808" custLinFactX="100000" custLinFactNeighborX="139968" custLinFactNeighborY="68251"/>
      <dgm:spPr>
        <a:blipFill rotWithShape="1">
          <a:blip xmlns:r="http://schemas.openxmlformats.org/officeDocument/2006/relationships" r:embed="rId1"/>
          <a:stretch>
            <a:fillRect/>
          </a:stretch>
        </a:blipFill>
      </dgm:spPr>
    </dgm:pt>
    <dgm:pt modelId="{B21F0ABB-6A84-4BCF-8DD5-E729C6378086}" type="pres">
      <dgm:prSet presAssocID="{1D26D4AB-4C50-40D7-B6E4-ABFB1AF78B54}" presName="sibTrans" presStyleCnt="0"/>
      <dgm:spPr/>
    </dgm:pt>
    <dgm:pt modelId="{7FEF3143-69FD-42AB-A438-34581DD86D46}" type="pres">
      <dgm:prSet presAssocID="{BC6E6A3A-DA71-49DE-ABB8-39587160AF95}" presName="composite" presStyleCnt="0"/>
      <dgm:spPr/>
    </dgm:pt>
    <dgm:pt modelId="{B2A8D056-9369-4AD4-BE58-AD2F887D4642}" type="pres">
      <dgm:prSet presAssocID="{BC6E6A3A-DA71-49DE-ABB8-39587160AF95}" presName="rect1" presStyleLbl="trAlignAcc1" presStyleIdx="2" presStyleCnt="6" custScaleX="148392" custScaleY="268797" custLinFactY="790" custLinFactNeighborX="-21689" custLinFactNeighborY="100000">
        <dgm:presLayoutVars>
          <dgm:bulletEnabled val="1"/>
        </dgm:presLayoutVars>
      </dgm:prSet>
      <dgm:spPr/>
      <dgm:t>
        <a:bodyPr/>
        <a:lstStyle/>
        <a:p>
          <a:endParaRPr lang="ru-RU"/>
        </a:p>
      </dgm:t>
    </dgm:pt>
    <dgm:pt modelId="{5F2A158C-A5F8-4CD2-9B8A-B7EB91E29574}" type="pres">
      <dgm:prSet presAssocID="{BC6E6A3A-DA71-49DE-ABB8-39587160AF95}" presName="rect2" presStyleLbl="fgImgPlace1" presStyleIdx="2" presStyleCnt="6" custScaleX="174820" custLinFactX="-99004" custLinFactNeighborX="-100000" custLinFactNeighborY="-12097"/>
      <dgm:spPr>
        <a:blipFill rotWithShape="1">
          <a:blip xmlns:r="http://schemas.openxmlformats.org/officeDocument/2006/relationships" r:embed="rId1"/>
          <a:stretch>
            <a:fillRect/>
          </a:stretch>
        </a:blipFill>
      </dgm:spPr>
    </dgm:pt>
    <dgm:pt modelId="{E6D3167F-E8EE-46F7-B685-EA23725DD8C6}" type="pres">
      <dgm:prSet presAssocID="{D5A53E3C-74E6-46FB-BB39-4A32AA7B74A6}" presName="sibTrans" presStyleCnt="0"/>
      <dgm:spPr/>
    </dgm:pt>
    <dgm:pt modelId="{263C400F-7841-49B4-85DF-3971CB29FA5C}" type="pres">
      <dgm:prSet presAssocID="{21ECD8CB-85E5-408A-9370-E82E6563E31C}" presName="composite" presStyleCnt="0"/>
      <dgm:spPr/>
    </dgm:pt>
    <dgm:pt modelId="{8DE3A433-5F9C-46EE-8492-83402A97563E}" type="pres">
      <dgm:prSet presAssocID="{21ECD8CB-85E5-408A-9370-E82E6563E31C}" presName="rect1" presStyleLbl="trAlignAcc1" presStyleIdx="3" presStyleCnt="6" custScaleX="124755" custLinFactNeighborX="17362" custLinFactNeighborY="-31921">
        <dgm:presLayoutVars>
          <dgm:bulletEnabled val="1"/>
        </dgm:presLayoutVars>
      </dgm:prSet>
      <dgm:spPr/>
      <dgm:t>
        <a:bodyPr/>
        <a:lstStyle/>
        <a:p>
          <a:endParaRPr lang="ru-RU"/>
        </a:p>
      </dgm:t>
    </dgm:pt>
    <dgm:pt modelId="{EADB2F70-C2E6-41F4-ABA8-481FDBFA4055}" type="pres">
      <dgm:prSet presAssocID="{21ECD8CB-85E5-408A-9370-E82E6563E31C}" presName="rect2" presStyleLbl="fgImgPlace1" presStyleIdx="3" presStyleCnt="6" custScaleX="155661" custLinFactNeighborX="-14137" custLinFactNeighborY="-46628"/>
      <dgm:spPr>
        <a:blipFill rotWithShape="1">
          <a:blip xmlns:r="http://schemas.openxmlformats.org/officeDocument/2006/relationships" r:embed="rId1"/>
          <a:stretch>
            <a:fillRect/>
          </a:stretch>
        </a:blipFill>
      </dgm:spPr>
    </dgm:pt>
    <dgm:pt modelId="{7789D08F-3C74-412A-86FA-0715F00A3C4B}" type="pres">
      <dgm:prSet presAssocID="{05A65E7A-0CFE-4155-B4FE-3445FB83C87D}" presName="sibTrans" presStyleCnt="0"/>
      <dgm:spPr/>
    </dgm:pt>
    <dgm:pt modelId="{60B04692-0095-4526-9E3C-E4164F7E28AA}" type="pres">
      <dgm:prSet presAssocID="{D99C22DC-7751-4076-A675-DD9553714DA3}" presName="composite" presStyleCnt="0"/>
      <dgm:spPr/>
    </dgm:pt>
    <dgm:pt modelId="{D3265F1C-B811-4057-99FD-C149B1BEA9E5}" type="pres">
      <dgm:prSet presAssocID="{D99C22DC-7751-4076-A675-DD9553714DA3}" presName="rect1" presStyleLbl="trAlignAcc1" presStyleIdx="4" presStyleCnt="6" custScaleX="124956" custLinFactX="40572" custLinFactY="-13989" custLinFactNeighborX="100000" custLinFactNeighborY="-100000">
        <dgm:presLayoutVars>
          <dgm:bulletEnabled val="1"/>
        </dgm:presLayoutVars>
      </dgm:prSet>
      <dgm:spPr/>
      <dgm:t>
        <a:bodyPr/>
        <a:lstStyle/>
        <a:p>
          <a:endParaRPr lang="ru-RU"/>
        </a:p>
      </dgm:t>
    </dgm:pt>
    <dgm:pt modelId="{16EF65E9-C8EC-44EA-887A-9708EFAD1026}" type="pres">
      <dgm:prSet presAssocID="{D99C22DC-7751-4076-A675-DD9553714DA3}" presName="rect2" presStyleLbl="fgImgPlace1" presStyleIdx="4" presStyleCnt="6" custScaleX="182783" custLinFactX="235264" custLinFactY="-12691" custLinFactNeighborX="300000" custLinFactNeighborY="-100000"/>
      <dgm:spPr>
        <a:blipFill rotWithShape="1">
          <a:blip xmlns:r="http://schemas.openxmlformats.org/officeDocument/2006/relationships" r:embed="rId1"/>
          <a:stretch>
            <a:fillRect/>
          </a:stretch>
        </a:blipFill>
      </dgm:spPr>
    </dgm:pt>
    <dgm:pt modelId="{E25C2EBD-CEB9-439A-BF3A-B5112D4EC328}" type="pres">
      <dgm:prSet presAssocID="{2FD5C519-CEF0-4D9E-BE56-6AD38E0662C1}" presName="sibTrans" presStyleCnt="0"/>
      <dgm:spPr/>
    </dgm:pt>
    <dgm:pt modelId="{F5868B5D-5A54-43B1-BD1A-030FD6E0BB39}" type="pres">
      <dgm:prSet presAssocID="{C730E527-73F3-45FA-95F0-F544108EC075}" presName="composite" presStyleCnt="0"/>
      <dgm:spPr/>
    </dgm:pt>
    <dgm:pt modelId="{87DF3D05-ECA9-41FC-9534-5502DAD2BC1A}" type="pres">
      <dgm:prSet presAssocID="{C730E527-73F3-45FA-95F0-F544108EC075}" presName="rect1" presStyleLbl="trAlignAcc1" presStyleIdx="5" presStyleCnt="6" custLinFactNeighborX="35448" custLinFactNeighborY="-2685">
        <dgm:presLayoutVars>
          <dgm:bulletEnabled val="1"/>
        </dgm:presLayoutVars>
      </dgm:prSet>
      <dgm:spPr/>
      <dgm:t>
        <a:bodyPr/>
        <a:lstStyle/>
        <a:p>
          <a:endParaRPr lang="ru-RU"/>
        </a:p>
      </dgm:t>
    </dgm:pt>
    <dgm:pt modelId="{E428C99D-FB19-42F5-98F5-5842CBAA5DD3}" type="pres">
      <dgm:prSet presAssocID="{C730E527-73F3-45FA-95F0-F544108EC075}" presName="rect2" presStyleLbl="fgImgPlace1" presStyleIdx="5" presStyleCnt="6" custScaleX="159905" custLinFactX="9310" custLinFactNeighborX="100000" custLinFactNeighborY="4475"/>
      <dgm:spPr>
        <a:blipFill rotWithShape="1">
          <a:blip xmlns:r="http://schemas.openxmlformats.org/officeDocument/2006/relationships" r:embed="rId1"/>
          <a:stretch>
            <a:fillRect/>
          </a:stretch>
        </a:blipFill>
      </dgm:spPr>
    </dgm:pt>
  </dgm:ptLst>
  <dgm:cxnLst>
    <dgm:cxn modelId="{B128F8BD-42CA-4FEE-87C6-4A713B25BB95}" srcId="{A95B796A-A30F-494D-85C2-0EF0BB49CEEF}" destId="{469508D3-FC93-42EB-A0C5-4738E3E78B3E}" srcOrd="0" destOrd="0" parTransId="{DC9347BA-F513-4F62-A95C-D55556B0CBA2}" sibTransId="{6C5707C0-7BA1-4601-A4AC-169960B890D3}"/>
    <dgm:cxn modelId="{26994EAB-7811-4875-96B1-8FDED6992D88}" type="presOf" srcId="{469508D3-FC93-42EB-A0C5-4738E3E78B3E}" destId="{D446B7E9-226C-4400-A6A8-C32878444006}" srcOrd="0" destOrd="0" presId="urn:microsoft.com/office/officeart/2008/layout/PictureStrips"/>
    <dgm:cxn modelId="{79C9D202-27FA-4FE9-9FE4-310F0C22114A}" srcId="{A95B796A-A30F-494D-85C2-0EF0BB49CEEF}" destId="{BC6E6A3A-DA71-49DE-ABB8-39587160AF95}" srcOrd="2" destOrd="0" parTransId="{53FA8BC5-8C90-4193-9869-0EA7EA5E9DE0}" sibTransId="{D5A53E3C-74E6-46FB-BB39-4A32AA7B74A6}"/>
    <dgm:cxn modelId="{1C91143F-22F9-4083-AFCA-F1A11E0A31AC}" srcId="{A95B796A-A30F-494D-85C2-0EF0BB49CEEF}" destId="{D99C22DC-7751-4076-A675-DD9553714DA3}" srcOrd="4" destOrd="0" parTransId="{F2CFC9C6-149E-4A85-897C-C1AB1B26C9DA}" sibTransId="{2FD5C519-CEF0-4D9E-BE56-6AD38E0662C1}"/>
    <dgm:cxn modelId="{1D0ACCBB-C951-4C70-BF49-F2EFB65656CD}" srcId="{A95B796A-A30F-494D-85C2-0EF0BB49CEEF}" destId="{21ECD8CB-85E5-408A-9370-E82E6563E31C}" srcOrd="3" destOrd="0" parTransId="{991C5BB6-9A6B-4630-878D-FB21E2116196}" sibTransId="{05A65E7A-0CFE-4155-B4FE-3445FB83C87D}"/>
    <dgm:cxn modelId="{B2049AF8-AC51-41BB-B1F3-0F82582D2C76}" type="presOf" srcId="{A95B796A-A30F-494D-85C2-0EF0BB49CEEF}" destId="{22C7E1DD-75C1-4402-A0E8-A11CC09F2AE9}" srcOrd="0" destOrd="0" presId="urn:microsoft.com/office/officeart/2008/layout/PictureStrips"/>
    <dgm:cxn modelId="{C1724796-3D2E-4031-9CE8-F2E34A346C14}" srcId="{A95B796A-A30F-494D-85C2-0EF0BB49CEEF}" destId="{6BFE01B7-5FE8-435E-8DD7-C9F935F3803B}" srcOrd="1" destOrd="0" parTransId="{F4CA33F1-461F-4629-A3B3-9B7DD87B0F5D}" sibTransId="{1D26D4AB-4C50-40D7-B6E4-ABFB1AF78B54}"/>
    <dgm:cxn modelId="{014A0281-C242-4EEC-8797-EBFDE4DE16DB}" type="presOf" srcId="{D99C22DC-7751-4076-A675-DD9553714DA3}" destId="{D3265F1C-B811-4057-99FD-C149B1BEA9E5}" srcOrd="0" destOrd="0" presId="urn:microsoft.com/office/officeart/2008/layout/PictureStrips"/>
    <dgm:cxn modelId="{6D6DE537-B127-4BFE-9CC5-64570FE8F93C}" type="presOf" srcId="{6BFE01B7-5FE8-435E-8DD7-C9F935F3803B}" destId="{157BB5E5-FDE3-4A8E-B8C3-7CF9EA62E8E0}" srcOrd="0" destOrd="0" presId="urn:microsoft.com/office/officeart/2008/layout/PictureStrips"/>
    <dgm:cxn modelId="{588B41B9-FE01-4CD1-BFB6-D341BE609860}" type="presOf" srcId="{BC6E6A3A-DA71-49DE-ABB8-39587160AF95}" destId="{B2A8D056-9369-4AD4-BE58-AD2F887D4642}" srcOrd="0" destOrd="0" presId="urn:microsoft.com/office/officeart/2008/layout/PictureStrips"/>
    <dgm:cxn modelId="{039CD0D4-B903-44B8-A780-5150D53DF06B}" type="presOf" srcId="{C730E527-73F3-45FA-95F0-F544108EC075}" destId="{87DF3D05-ECA9-41FC-9534-5502DAD2BC1A}" srcOrd="0" destOrd="0" presId="urn:microsoft.com/office/officeart/2008/layout/PictureStrips"/>
    <dgm:cxn modelId="{1F8032A6-5966-4EFB-A458-3991F70F49D1}" type="presOf" srcId="{21ECD8CB-85E5-408A-9370-E82E6563E31C}" destId="{8DE3A433-5F9C-46EE-8492-83402A97563E}" srcOrd="0" destOrd="0" presId="urn:microsoft.com/office/officeart/2008/layout/PictureStrips"/>
    <dgm:cxn modelId="{12C0303F-DBC2-4361-AE68-C74FF60A34D7}" srcId="{A95B796A-A30F-494D-85C2-0EF0BB49CEEF}" destId="{C730E527-73F3-45FA-95F0-F544108EC075}" srcOrd="5" destOrd="0" parTransId="{27880ABF-A91C-4F90-B2E4-CA402691A71D}" sibTransId="{5D794AE5-BA90-4E11-97DB-52E4E872A4AB}"/>
    <dgm:cxn modelId="{520278DD-DAD0-4E9A-B081-72F2FF7E928F}" type="presParOf" srcId="{22C7E1DD-75C1-4402-A0E8-A11CC09F2AE9}" destId="{E87BC7D4-253A-4A16-BFF7-B6B7DE16BB0E}" srcOrd="0" destOrd="0" presId="urn:microsoft.com/office/officeart/2008/layout/PictureStrips"/>
    <dgm:cxn modelId="{179F78D3-81AB-45F4-BC6F-D4172E42009F}" type="presParOf" srcId="{E87BC7D4-253A-4A16-BFF7-B6B7DE16BB0E}" destId="{D446B7E9-226C-4400-A6A8-C32878444006}" srcOrd="0" destOrd="0" presId="urn:microsoft.com/office/officeart/2008/layout/PictureStrips"/>
    <dgm:cxn modelId="{C08850A7-2787-428E-80FE-22AF0F6BF247}" type="presParOf" srcId="{E87BC7D4-253A-4A16-BFF7-B6B7DE16BB0E}" destId="{77AF8308-F858-4358-9948-D452E8BEE788}" srcOrd="1" destOrd="0" presId="urn:microsoft.com/office/officeart/2008/layout/PictureStrips"/>
    <dgm:cxn modelId="{CFFAF8C3-56AA-43D4-8CF5-8827EF47D8FF}" type="presParOf" srcId="{22C7E1DD-75C1-4402-A0E8-A11CC09F2AE9}" destId="{0D15546F-D8A3-45E8-A87C-6E2CDE7767F1}" srcOrd="1" destOrd="0" presId="urn:microsoft.com/office/officeart/2008/layout/PictureStrips"/>
    <dgm:cxn modelId="{2C30001B-BF5C-48C1-B6D4-AF3B72096541}" type="presParOf" srcId="{22C7E1DD-75C1-4402-A0E8-A11CC09F2AE9}" destId="{40B65B05-9C69-405E-9E9B-577EF19BC2E2}" srcOrd="2" destOrd="0" presId="urn:microsoft.com/office/officeart/2008/layout/PictureStrips"/>
    <dgm:cxn modelId="{31466692-DCC0-4784-BE2E-EFCCE1F045C0}" type="presParOf" srcId="{40B65B05-9C69-405E-9E9B-577EF19BC2E2}" destId="{157BB5E5-FDE3-4A8E-B8C3-7CF9EA62E8E0}" srcOrd="0" destOrd="0" presId="urn:microsoft.com/office/officeart/2008/layout/PictureStrips"/>
    <dgm:cxn modelId="{7348AB86-47B4-47D1-AB5C-A228D4D0B824}" type="presParOf" srcId="{40B65B05-9C69-405E-9E9B-577EF19BC2E2}" destId="{5D208EAD-471E-4B64-B289-46F1C1A4164D}" srcOrd="1" destOrd="0" presId="urn:microsoft.com/office/officeart/2008/layout/PictureStrips"/>
    <dgm:cxn modelId="{85D9A90D-2209-40F2-BE13-4155A8A94F86}" type="presParOf" srcId="{22C7E1DD-75C1-4402-A0E8-A11CC09F2AE9}" destId="{B21F0ABB-6A84-4BCF-8DD5-E729C6378086}" srcOrd="3" destOrd="0" presId="urn:microsoft.com/office/officeart/2008/layout/PictureStrips"/>
    <dgm:cxn modelId="{141817CA-A04A-4EB9-8AA8-053F6FEDCD2C}" type="presParOf" srcId="{22C7E1DD-75C1-4402-A0E8-A11CC09F2AE9}" destId="{7FEF3143-69FD-42AB-A438-34581DD86D46}" srcOrd="4" destOrd="0" presId="urn:microsoft.com/office/officeart/2008/layout/PictureStrips"/>
    <dgm:cxn modelId="{AC65506D-CA76-416B-8061-3965A1539CCE}" type="presParOf" srcId="{7FEF3143-69FD-42AB-A438-34581DD86D46}" destId="{B2A8D056-9369-4AD4-BE58-AD2F887D4642}" srcOrd="0" destOrd="0" presId="urn:microsoft.com/office/officeart/2008/layout/PictureStrips"/>
    <dgm:cxn modelId="{D0CC0B8C-B943-4B7C-B5DA-C32E6DF659F3}" type="presParOf" srcId="{7FEF3143-69FD-42AB-A438-34581DD86D46}" destId="{5F2A158C-A5F8-4CD2-9B8A-B7EB91E29574}" srcOrd="1" destOrd="0" presId="urn:microsoft.com/office/officeart/2008/layout/PictureStrips"/>
    <dgm:cxn modelId="{B0843AD4-FF3C-4BE2-826B-B2762207948F}" type="presParOf" srcId="{22C7E1DD-75C1-4402-A0E8-A11CC09F2AE9}" destId="{E6D3167F-E8EE-46F7-B685-EA23725DD8C6}" srcOrd="5" destOrd="0" presId="urn:microsoft.com/office/officeart/2008/layout/PictureStrips"/>
    <dgm:cxn modelId="{C816F3D1-9D5F-4C65-995C-BA7DDD043F46}" type="presParOf" srcId="{22C7E1DD-75C1-4402-A0E8-A11CC09F2AE9}" destId="{263C400F-7841-49B4-85DF-3971CB29FA5C}" srcOrd="6" destOrd="0" presId="urn:microsoft.com/office/officeart/2008/layout/PictureStrips"/>
    <dgm:cxn modelId="{340DC66A-A640-451C-A295-DAC2F101A6D3}" type="presParOf" srcId="{263C400F-7841-49B4-85DF-3971CB29FA5C}" destId="{8DE3A433-5F9C-46EE-8492-83402A97563E}" srcOrd="0" destOrd="0" presId="urn:microsoft.com/office/officeart/2008/layout/PictureStrips"/>
    <dgm:cxn modelId="{E10CE612-D82A-4BCB-B0F7-5FD97380BFDC}" type="presParOf" srcId="{263C400F-7841-49B4-85DF-3971CB29FA5C}" destId="{EADB2F70-C2E6-41F4-ABA8-481FDBFA4055}" srcOrd="1" destOrd="0" presId="urn:microsoft.com/office/officeart/2008/layout/PictureStrips"/>
    <dgm:cxn modelId="{C0651752-65B2-4BE3-A872-F466BB19422F}" type="presParOf" srcId="{22C7E1DD-75C1-4402-A0E8-A11CC09F2AE9}" destId="{7789D08F-3C74-412A-86FA-0715F00A3C4B}" srcOrd="7" destOrd="0" presId="urn:microsoft.com/office/officeart/2008/layout/PictureStrips"/>
    <dgm:cxn modelId="{7B9AA8B7-E8A6-46E5-B94D-164BB6B5FF2F}" type="presParOf" srcId="{22C7E1DD-75C1-4402-A0E8-A11CC09F2AE9}" destId="{60B04692-0095-4526-9E3C-E4164F7E28AA}" srcOrd="8" destOrd="0" presId="urn:microsoft.com/office/officeart/2008/layout/PictureStrips"/>
    <dgm:cxn modelId="{A6D67F6D-7A62-411E-882A-071F4089AFE7}" type="presParOf" srcId="{60B04692-0095-4526-9E3C-E4164F7E28AA}" destId="{D3265F1C-B811-4057-99FD-C149B1BEA9E5}" srcOrd="0" destOrd="0" presId="urn:microsoft.com/office/officeart/2008/layout/PictureStrips"/>
    <dgm:cxn modelId="{82867BB5-6193-4269-8E02-FCDE06FD958E}" type="presParOf" srcId="{60B04692-0095-4526-9E3C-E4164F7E28AA}" destId="{16EF65E9-C8EC-44EA-887A-9708EFAD1026}" srcOrd="1" destOrd="0" presId="urn:microsoft.com/office/officeart/2008/layout/PictureStrips"/>
    <dgm:cxn modelId="{16A84AA5-BFFB-4314-B7E5-85674E41F970}" type="presParOf" srcId="{22C7E1DD-75C1-4402-A0E8-A11CC09F2AE9}" destId="{E25C2EBD-CEB9-439A-BF3A-B5112D4EC328}" srcOrd="9" destOrd="0" presId="urn:microsoft.com/office/officeart/2008/layout/PictureStrips"/>
    <dgm:cxn modelId="{94C765CF-90EA-4578-A735-0458B9F2ECB0}" type="presParOf" srcId="{22C7E1DD-75C1-4402-A0E8-A11CC09F2AE9}" destId="{F5868B5D-5A54-43B1-BD1A-030FD6E0BB39}" srcOrd="10" destOrd="0" presId="urn:microsoft.com/office/officeart/2008/layout/PictureStrips"/>
    <dgm:cxn modelId="{2429CFAD-1A55-447D-844F-08A37545BD3B}" type="presParOf" srcId="{F5868B5D-5A54-43B1-BD1A-030FD6E0BB39}" destId="{87DF3D05-ECA9-41FC-9534-5502DAD2BC1A}" srcOrd="0" destOrd="0" presId="urn:microsoft.com/office/officeart/2008/layout/PictureStrips"/>
    <dgm:cxn modelId="{0C3402CB-8F41-4693-8CBE-FE80DD612E7E}" type="presParOf" srcId="{F5868B5D-5A54-43B1-BD1A-030FD6E0BB39}" destId="{E428C99D-FB19-42F5-98F5-5842CBAA5DD3}"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1D4F2C-5F96-4612-AB23-561707B57AE0}">
      <dsp:nvSpPr>
        <dsp:cNvPr id="0" name=""/>
        <dsp:cNvSpPr/>
      </dsp:nvSpPr>
      <dsp:spPr>
        <a:xfrm>
          <a:off x="1609" y="1002576"/>
          <a:ext cx="3431411" cy="205884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 sz="1700" kern="1200" dirty="0"/>
            <a:t>Расхождения в уведомлениях</a:t>
          </a:r>
        </a:p>
        <a:p>
          <a:pPr lvl="0" algn="ctr" defTabSz="755650">
            <a:lnSpc>
              <a:spcPct val="90000"/>
            </a:lnSpc>
            <a:spcBef>
              <a:spcPct val="0"/>
            </a:spcBef>
            <a:spcAft>
              <a:spcPct val="35000"/>
            </a:spcAft>
          </a:pPr>
          <a:r>
            <a:rPr lang="ru" sz="1700" kern="1200" dirty="0"/>
            <a:t> ФНС утвердила контрольные соотношения, с помощью которых можно проверить правильность заполнения уведомления об исчисленных налогах </a:t>
          </a:r>
          <a:endParaRPr lang="ru-RU" sz="1700" kern="1200" dirty="0"/>
        </a:p>
      </dsp:txBody>
      <dsp:txXfrm>
        <a:off x="61911" y="1062878"/>
        <a:ext cx="3310807" cy="1938242"/>
      </dsp:txXfrm>
    </dsp:sp>
    <dsp:sp modelId="{5F8E4719-A3C7-44ED-B6D0-579A22850BAC}">
      <dsp:nvSpPr>
        <dsp:cNvPr id="0" name=""/>
        <dsp:cNvSpPr/>
      </dsp:nvSpPr>
      <dsp:spPr>
        <a:xfrm>
          <a:off x="3734984" y="1606504"/>
          <a:ext cx="727459" cy="8509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ru-RU" sz="1400" kern="1200"/>
        </a:p>
      </dsp:txBody>
      <dsp:txXfrm>
        <a:off x="3734984" y="1776702"/>
        <a:ext cx="509221" cy="510594"/>
      </dsp:txXfrm>
    </dsp:sp>
    <dsp:sp modelId="{0EEC232F-21A4-4BE3-A9B4-42ACF03EBD68}">
      <dsp:nvSpPr>
        <dsp:cNvPr id="0" name=""/>
        <dsp:cNvSpPr/>
      </dsp:nvSpPr>
      <dsp:spPr>
        <a:xfrm>
          <a:off x="4805585" y="1002576"/>
          <a:ext cx="3431411" cy="205884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 sz="1700" kern="1200" dirty="0">
              <a:solidFill>
                <a:srgbClr val="C00000"/>
              </a:solidFill>
            </a:rPr>
            <a:t>Приказ ФНС России от 16.01.2024 № ЕД-7-15/19@ </a:t>
          </a:r>
          <a:r>
            <a:rPr lang="ru" sz="1700" kern="1200" dirty="0"/>
            <a:t>(вступил в силу 01.01.2025)</a:t>
          </a:r>
          <a:endParaRPr lang="ru-RU" sz="1700" kern="1200" dirty="0"/>
        </a:p>
      </dsp:txBody>
      <dsp:txXfrm>
        <a:off x="4865887" y="1062878"/>
        <a:ext cx="3310807" cy="19382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C66423-627B-405E-A546-767560E9A14C}">
      <dsp:nvSpPr>
        <dsp:cNvPr id="0" name=""/>
        <dsp:cNvSpPr/>
      </dsp:nvSpPr>
      <dsp:spPr>
        <a:xfrm>
          <a:off x="0" y="1826556"/>
          <a:ext cx="8238606" cy="1198418"/>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ru-RU" sz="2000" kern="1200" dirty="0">
              <a:solidFill>
                <a:schemeClr val="dk1"/>
              </a:solidFill>
            </a:rPr>
            <a:t>Письмо ФНС России </a:t>
          </a:r>
        </a:p>
        <a:p>
          <a:pPr lvl="0" algn="ctr" defTabSz="889000" rtl="0">
            <a:lnSpc>
              <a:spcPct val="90000"/>
            </a:lnSpc>
            <a:spcBef>
              <a:spcPct val="0"/>
            </a:spcBef>
            <a:spcAft>
              <a:spcPct val="35000"/>
            </a:spcAft>
          </a:pPr>
          <a:r>
            <a:rPr lang="ru-RU" sz="2000" kern="1200" dirty="0">
              <a:solidFill>
                <a:schemeClr val="dk1"/>
              </a:solidFill>
            </a:rPr>
            <a:t>от 28.12.2024 </a:t>
          </a:r>
        </a:p>
        <a:p>
          <a:pPr lvl="0" algn="ctr" defTabSz="889000" rtl="0">
            <a:lnSpc>
              <a:spcPct val="90000"/>
            </a:lnSpc>
            <a:spcBef>
              <a:spcPct val="0"/>
            </a:spcBef>
            <a:spcAft>
              <a:spcPct val="35000"/>
            </a:spcAft>
          </a:pPr>
          <a:r>
            <a:rPr lang="ru-RU" sz="2000" kern="1200" dirty="0">
              <a:solidFill>
                <a:schemeClr val="dk1"/>
              </a:solidFill>
            </a:rPr>
            <a:t>№ БВ-4-7/14776</a:t>
          </a:r>
          <a:endParaRPr lang="ru-RU" sz="2000" kern="1200" dirty="0"/>
        </a:p>
      </dsp:txBody>
      <dsp:txXfrm>
        <a:off x="0" y="1826556"/>
        <a:ext cx="8238606" cy="1198418"/>
      </dsp:txXfrm>
    </dsp:sp>
    <dsp:sp modelId="{99BA48AE-3D06-4249-A305-5ABCAB4E3EC9}">
      <dsp:nvSpPr>
        <dsp:cNvPr id="0" name=""/>
        <dsp:cNvSpPr/>
      </dsp:nvSpPr>
      <dsp:spPr>
        <a:xfrm rot="10800000">
          <a:off x="0" y="1364"/>
          <a:ext cx="8238606" cy="1843168"/>
        </a:xfrm>
        <a:prstGeom prst="upArrowCallou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ru" sz="1700" kern="1200" dirty="0">
              <a:solidFill>
                <a:schemeClr val="dk1"/>
              </a:solidFill>
            </a:rPr>
            <a:t>Непредставление (несвоевременное представление) уведомления об исчисленных суммах обязательных платежей не образует состава налогового правонарушения. </a:t>
          </a:r>
        </a:p>
        <a:p>
          <a:pPr lvl="0" algn="ctr" defTabSz="755650">
            <a:lnSpc>
              <a:spcPct val="90000"/>
            </a:lnSpc>
            <a:spcBef>
              <a:spcPct val="0"/>
            </a:spcBef>
            <a:spcAft>
              <a:spcPct val="35000"/>
            </a:spcAft>
          </a:pPr>
          <a:r>
            <a:rPr lang="ru" sz="1800" kern="1200" dirty="0">
              <a:solidFill>
                <a:srgbClr val="C00000"/>
              </a:solidFill>
            </a:rPr>
            <a:t>Штрафов не будет!!!</a:t>
          </a:r>
          <a:endParaRPr lang="ru-RU" sz="1800" kern="1200" dirty="0">
            <a:solidFill>
              <a:srgbClr val="C00000"/>
            </a:solidFill>
          </a:endParaRPr>
        </a:p>
      </dsp:txBody>
      <dsp:txXfrm rot="10800000">
        <a:off x="0" y="1364"/>
        <a:ext cx="8238606" cy="11976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FFA4D3-689E-4DE1-8DC9-E5C66429CAE6}">
      <dsp:nvSpPr>
        <dsp:cNvPr id="0" name=""/>
        <dsp:cNvSpPr/>
      </dsp:nvSpPr>
      <dsp:spPr>
        <a:xfrm>
          <a:off x="950902" y="1280"/>
          <a:ext cx="3469811" cy="3154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b" anchorCtr="0">
          <a:noAutofit/>
        </a:bodyPr>
        <a:lstStyle/>
        <a:p>
          <a:pPr lvl="0" algn="l" defTabSz="666750">
            <a:lnSpc>
              <a:spcPct val="90000"/>
            </a:lnSpc>
            <a:spcBef>
              <a:spcPct val="0"/>
            </a:spcBef>
            <a:spcAft>
              <a:spcPct val="35000"/>
            </a:spcAft>
          </a:pPr>
          <a:r>
            <a:rPr lang="ru-RU" sz="1500" kern="1200" dirty="0">
              <a:solidFill>
                <a:srgbClr val="C00000"/>
              </a:solidFill>
            </a:rPr>
            <a:t>1</a:t>
          </a:r>
        </a:p>
      </dsp:txBody>
      <dsp:txXfrm>
        <a:off x="950902" y="1280"/>
        <a:ext cx="3469811" cy="315437"/>
      </dsp:txXfrm>
    </dsp:sp>
    <dsp:sp modelId="{3008E8EB-1179-42CF-93B0-0F8478FB5C2C}">
      <dsp:nvSpPr>
        <dsp:cNvPr id="0" name=""/>
        <dsp:cNvSpPr/>
      </dsp:nvSpPr>
      <dsp:spPr>
        <a:xfrm>
          <a:off x="1897979" y="316718"/>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339751-E5E6-40BF-8DD2-9CC4998AFA7A}">
      <dsp:nvSpPr>
        <dsp:cNvPr id="0" name=""/>
        <dsp:cNvSpPr/>
      </dsp:nvSpPr>
      <dsp:spPr>
        <a:xfrm>
          <a:off x="2385680" y="316718"/>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084286-9A33-4A05-9991-30619244CFB6}">
      <dsp:nvSpPr>
        <dsp:cNvPr id="0" name=""/>
        <dsp:cNvSpPr/>
      </dsp:nvSpPr>
      <dsp:spPr>
        <a:xfrm>
          <a:off x="2873767" y="316718"/>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58FC12-05F6-41F6-BC13-E1BAEDE5A16E}">
      <dsp:nvSpPr>
        <dsp:cNvPr id="0" name=""/>
        <dsp:cNvSpPr/>
      </dsp:nvSpPr>
      <dsp:spPr>
        <a:xfrm>
          <a:off x="3361468" y="316718"/>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A99496-666B-42B6-BF91-13B2BA430CBA}">
      <dsp:nvSpPr>
        <dsp:cNvPr id="0" name=""/>
        <dsp:cNvSpPr/>
      </dsp:nvSpPr>
      <dsp:spPr>
        <a:xfrm>
          <a:off x="3849555" y="316718"/>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40303C-F221-4FFE-9EDD-E616E55FF66E}">
      <dsp:nvSpPr>
        <dsp:cNvPr id="0" name=""/>
        <dsp:cNvSpPr/>
      </dsp:nvSpPr>
      <dsp:spPr>
        <a:xfrm>
          <a:off x="4337256" y="316718"/>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BB3EC5-C895-4C2A-95F3-56E89ED470B6}">
      <dsp:nvSpPr>
        <dsp:cNvPr id="0" name=""/>
        <dsp:cNvSpPr/>
      </dsp:nvSpPr>
      <dsp:spPr>
        <a:xfrm>
          <a:off x="4825343" y="316718"/>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344C77-4C64-4A28-BD64-15361F412174}">
      <dsp:nvSpPr>
        <dsp:cNvPr id="0" name=""/>
        <dsp:cNvSpPr/>
      </dsp:nvSpPr>
      <dsp:spPr>
        <a:xfrm>
          <a:off x="950902" y="380973"/>
          <a:ext cx="5409073" cy="514046"/>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l" defTabSz="488950">
            <a:lnSpc>
              <a:spcPct val="90000"/>
            </a:lnSpc>
            <a:spcBef>
              <a:spcPct val="0"/>
            </a:spcBef>
            <a:spcAft>
              <a:spcPct val="35000"/>
            </a:spcAft>
          </a:pPr>
          <a:r>
            <a:rPr lang="ru" sz="1100" kern="1200" dirty="0">
              <a:solidFill>
                <a:schemeClr val="dk1"/>
              </a:solidFill>
            </a:rPr>
            <a:t>В период с 9 марта 2022 г. по 31 декабря 2024 г. - 1/300 ключевой ставки Банка России независимо от длительности просрочки (п. 5 ст. 75 НК РФ)</a:t>
          </a:r>
          <a:endParaRPr lang="ru-RU" sz="1100" kern="1200" dirty="0"/>
        </a:p>
      </dsp:txBody>
      <dsp:txXfrm>
        <a:off x="950902" y="380973"/>
        <a:ext cx="5409073" cy="514046"/>
      </dsp:txXfrm>
    </dsp:sp>
    <dsp:sp modelId="{5BA9076B-682C-4EED-A194-D738E0AEEE55}">
      <dsp:nvSpPr>
        <dsp:cNvPr id="0" name=""/>
        <dsp:cNvSpPr/>
      </dsp:nvSpPr>
      <dsp:spPr>
        <a:xfrm>
          <a:off x="950902" y="990267"/>
          <a:ext cx="3469811" cy="3154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b" anchorCtr="0">
          <a:noAutofit/>
        </a:bodyPr>
        <a:lstStyle/>
        <a:p>
          <a:pPr lvl="0" algn="l" defTabSz="666750">
            <a:lnSpc>
              <a:spcPct val="90000"/>
            </a:lnSpc>
            <a:spcBef>
              <a:spcPct val="0"/>
            </a:spcBef>
            <a:spcAft>
              <a:spcPct val="35000"/>
            </a:spcAft>
          </a:pPr>
          <a:r>
            <a:rPr lang="ru-RU" sz="1500" kern="1200" dirty="0">
              <a:solidFill>
                <a:srgbClr val="C00000"/>
              </a:solidFill>
            </a:rPr>
            <a:t>2</a:t>
          </a:r>
        </a:p>
      </dsp:txBody>
      <dsp:txXfrm>
        <a:off x="950902" y="990267"/>
        <a:ext cx="3469811" cy="315437"/>
      </dsp:txXfrm>
    </dsp:sp>
    <dsp:sp modelId="{8A19F487-C465-497E-AB06-123FF2454038}">
      <dsp:nvSpPr>
        <dsp:cNvPr id="0" name=""/>
        <dsp:cNvSpPr/>
      </dsp:nvSpPr>
      <dsp:spPr>
        <a:xfrm>
          <a:off x="1887944" y="1305705"/>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65EF80-E322-4BAB-96CA-28A5863F30BE}">
      <dsp:nvSpPr>
        <dsp:cNvPr id="0" name=""/>
        <dsp:cNvSpPr/>
      </dsp:nvSpPr>
      <dsp:spPr>
        <a:xfrm>
          <a:off x="2375645" y="1305705"/>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7CA033-78BB-433C-83EE-755937F48443}">
      <dsp:nvSpPr>
        <dsp:cNvPr id="0" name=""/>
        <dsp:cNvSpPr/>
      </dsp:nvSpPr>
      <dsp:spPr>
        <a:xfrm>
          <a:off x="2863732" y="1305705"/>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B98861-EC91-43B5-8C8B-60906FFB5BE5}">
      <dsp:nvSpPr>
        <dsp:cNvPr id="0" name=""/>
        <dsp:cNvSpPr/>
      </dsp:nvSpPr>
      <dsp:spPr>
        <a:xfrm>
          <a:off x="3351433" y="1305705"/>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80DC23-3AA9-44F8-AEA3-BCBA833C0D91}">
      <dsp:nvSpPr>
        <dsp:cNvPr id="0" name=""/>
        <dsp:cNvSpPr/>
      </dsp:nvSpPr>
      <dsp:spPr>
        <a:xfrm>
          <a:off x="3839520" y="1305705"/>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92827D-D27A-4AA7-B1B1-45D909418B6C}">
      <dsp:nvSpPr>
        <dsp:cNvPr id="0" name=""/>
        <dsp:cNvSpPr/>
      </dsp:nvSpPr>
      <dsp:spPr>
        <a:xfrm>
          <a:off x="4327221" y="1305705"/>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0DFF98-DA5A-45BF-A9ED-873CDCA9A0BB}">
      <dsp:nvSpPr>
        <dsp:cNvPr id="0" name=""/>
        <dsp:cNvSpPr/>
      </dsp:nvSpPr>
      <dsp:spPr>
        <a:xfrm>
          <a:off x="4815308" y="1305705"/>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4725FD-2051-4121-B7FD-E1194ED39EFD}">
      <dsp:nvSpPr>
        <dsp:cNvPr id="0" name=""/>
        <dsp:cNvSpPr/>
      </dsp:nvSpPr>
      <dsp:spPr>
        <a:xfrm>
          <a:off x="950902" y="1369961"/>
          <a:ext cx="5389003" cy="514046"/>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t" anchorCtr="0">
          <a:noAutofit/>
        </a:bodyPr>
        <a:lstStyle/>
        <a:p>
          <a:pPr lvl="0" algn="l" defTabSz="400050">
            <a:lnSpc>
              <a:spcPct val="90000"/>
            </a:lnSpc>
            <a:spcBef>
              <a:spcPct val="0"/>
            </a:spcBef>
            <a:spcAft>
              <a:spcPct val="35000"/>
            </a:spcAft>
          </a:pPr>
          <a:r>
            <a:rPr lang="ru-RU" sz="900" kern="1200" dirty="0">
              <a:solidFill>
                <a:schemeClr val="dk1"/>
              </a:solidFill>
            </a:rPr>
            <a:t>В 2025 г. (</a:t>
          </a:r>
          <a:r>
            <a:rPr lang="ru-RU" sz="900" kern="1200" dirty="0" err="1">
              <a:solidFill>
                <a:schemeClr val="dk1"/>
              </a:solidFill>
            </a:rPr>
            <a:t>пп</a:t>
          </a:r>
          <a:r>
            <a:rPr lang="ru-RU" sz="900" kern="1200" dirty="0">
              <a:solidFill>
                <a:schemeClr val="dk1"/>
              </a:solidFill>
            </a:rPr>
            <a:t>. "в" п. 4 ст. 1 Федерального закона от 29.10.2024 N 362-ФЗ): </a:t>
          </a:r>
          <a:endParaRPr lang="ru-RU" sz="900" kern="1200" dirty="0"/>
        </a:p>
        <a:p>
          <a:pPr marL="57150" lvl="1" indent="-57150" algn="l" defTabSz="311150" rtl="0">
            <a:lnSpc>
              <a:spcPct val="90000"/>
            </a:lnSpc>
            <a:spcBef>
              <a:spcPct val="0"/>
            </a:spcBef>
            <a:spcAft>
              <a:spcPct val="15000"/>
            </a:spcAft>
            <a:buChar char="••"/>
          </a:pPr>
          <a:r>
            <a:rPr lang="ru-RU" sz="700" kern="1200" dirty="0">
              <a:solidFill>
                <a:schemeClr val="dk1"/>
              </a:solidFill>
            </a:rPr>
            <a:t>1/300 ключевой ставки Банка России за первые 30 календарных дней просрочки;  </a:t>
          </a:r>
        </a:p>
        <a:p>
          <a:pPr marL="57150" lvl="1" indent="-57150" algn="l" defTabSz="311150" rtl="0">
            <a:lnSpc>
              <a:spcPct val="90000"/>
            </a:lnSpc>
            <a:spcBef>
              <a:spcPct val="0"/>
            </a:spcBef>
            <a:spcAft>
              <a:spcPct val="15000"/>
            </a:spcAft>
            <a:buChar char="••"/>
          </a:pPr>
          <a:r>
            <a:rPr lang="ru-RU" sz="700" kern="1200" dirty="0">
              <a:solidFill>
                <a:schemeClr val="dk1"/>
              </a:solidFill>
            </a:rPr>
            <a:t>1/150 ключевой ставки Банка России с 31-го дня просрочки по 90-й включительно; </a:t>
          </a:r>
        </a:p>
        <a:p>
          <a:pPr marL="57150" lvl="1" indent="-57150" algn="l" defTabSz="311150" rtl="0">
            <a:lnSpc>
              <a:spcPct val="90000"/>
            </a:lnSpc>
            <a:spcBef>
              <a:spcPct val="0"/>
            </a:spcBef>
            <a:spcAft>
              <a:spcPct val="15000"/>
            </a:spcAft>
            <a:buChar char="••"/>
          </a:pPr>
          <a:r>
            <a:rPr lang="ru-RU" sz="700" kern="1200" dirty="0">
              <a:solidFill>
                <a:schemeClr val="dk1"/>
              </a:solidFill>
            </a:rPr>
            <a:t>1/300 ключевой ставки Банка России за 91-й и последующие календарные дни просрочки;</a:t>
          </a:r>
        </a:p>
      </dsp:txBody>
      <dsp:txXfrm>
        <a:off x="950902" y="1369961"/>
        <a:ext cx="5389003" cy="514046"/>
      </dsp:txXfrm>
    </dsp:sp>
    <dsp:sp modelId="{58FC7E4B-16AD-4E62-861B-2431956E00E1}">
      <dsp:nvSpPr>
        <dsp:cNvPr id="0" name=""/>
        <dsp:cNvSpPr/>
      </dsp:nvSpPr>
      <dsp:spPr>
        <a:xfrm>
          <a:off x="950902" y="1979255"/>
          <a:ext cx="3469811" cy="3154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b" anchorCtr="0">
          <a:noAutofit/>
        </a:bodyPr>
        <a:lstStyle/>
        <a:p>
          <a:pPr lvl="0" algn="l" defTabSz="666750">
            <a:lnSpc>
              <a:spcPct val="90000"/>
            </a:lnSpc>
            <a:spcBef>
              <a:spcPct val="0"/>
            </a:spcBef>
            <a:spcAft>
              <a:spcPct val="35000"/>
            </a:spcAft>
          </a:pPr>
          <a:r>
            <a:rPr lang="ru-RU" sz="1500" kern="1200" dirty="0">
              <a:solidFill>
                <a:srgbClr val="C00000"/>
              </a:solidFill>
            </a:rPr>
            <a:t>3</a:t>
          </a:r>
        </a:p>
      </dsp:txBody>
      <dsp:txXfrm>
        <a:off x="950902" y="1979255"/>
        <a:ext cx="3469811" cy="315437"/>
      </dsp:txXfrm>
    </dsp:sp>
    <dsp:sp modelId="{58CC4F13-6747-44B6-A513-61D15CC23E46}">
      <dsp:nvSpPr>
        <dsp:cNvPr id="0" name=""/>
        <dsp:cNvSpPr/>
      </dsp:nvSpPr>
      <dsp:spPr>
        <a:xfrm>
          <a:off x="1883832" y="2294692"/>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BA53D3-9D64-4B4A-BF81-174DC47DC21D}">
      <dsp:nvSpPr>
        <dsp:cNvPr id="0" name=""/>
        <dsp:cNvSpPr/>
      </dsp:nvSpPr>
      <dsp:spPr>
        <a:xfrm>
          <a:off x="2371533" y="2294692"/>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CB9749-A3F0-4950-9A26-DD773901D0B4}">
      <dsp:nvSpPr>
        <dsp:cNvPr id="0" name=""/>
        <dsp:cNvSpPr/>
      </dsp:nvSpPr>
      <dsp:spPr>
        <a:xfrm>
          <a:off x="2859620" y="2294692"/>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5FF760-3BCD-44D9-B81A-133E79A83A29}">
      <dsp:nvSpPr>
        <dsp:cNvPr id="0" name=""/>
        <dsp:cNvSpPr/>
      </dsp:nvSpPr>
      <dsp:spPr>
        <a:xfrm>
          <a:off x="3347321" y="2294692"/>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EC1836-2D52-40BA-BC0C-DECE7FBD7F7C}">
      <dsp:nvSpPr>
        <dsp:cNvPr id="0" name=""/>
        <dsp:cNvSpPr/>
      </dsp:nvSpPr>
      <dsp:spPr>
        <a:xfrm>
          <a:off x="3835408" y="2294692"/>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9A88DF-34BC-43FF-BF8F-1F413B8D8F2F}">
      <dsp:nvSpPr>
        <dsp:cNvPr id="0" name=""/>
        <dsp:cNvSpPr/>
      </dsp:nvSpPr>
      <dsp:spPr>
        <a:xfrm>
          <a:off x="4323109" y="2294692"/>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E6C4C7-9076-4AC9-B327-ABDC6039833E}">
      <dsp:nvSpPr>
        <dsp:cNvPr id="0" name=""/>
        <dsp:cNvSpPr/>
      </dsp:nvSpPr>
      <dsp:spPr>
        <a:xfrm>
          <a:off x="4811196" y="2294692"/>
          <a:ext cx="811935" cy="64255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B7FADC-EAD5-4E75-9F3C-E4980BE3594F}">
      <dsp:nvSpPr>
        <dsp:cNvPr id="0" name=""/>
        <dsp:cNvSpPr/>
      </dsp:nvSpPr>
      <dsp:spPr>
        <a:xfrm>
          <a:off x="950902" y="2358948"/>
          <a:ext cx="5380778" cy="514046"/>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t" anchorCtr="0">
          <a:noAutofit/>
        </a:bodyPr>
        <a:lstStyle/>
        <a:p>
          <a:pPr lvl="0" algn="l" defTabSz="488950">
            <a:lnSpc>
              <a:spcPct val="90000"/>
            </a:lnSpc>
            <a:spcBef>
              <a:spcPct val="0"/>
            </a:spcBef>
            <a:spcAft>
              <a:spcPct val="35000"/>
            </a:spcAft>
          </a:pPr>
          <a:r>
            <a:rPr lang="ru-RU" sz="1100" kern="1200" dirty="0">
              <a:solidFill>
                <a:schemeClr val="dk1"/>
              </a:solidFill>
            </a:rPr>
            <a:t>С 1 января 2026 г. (п. 4 ст. 75 НК РФ): </a:t>
          </a:r>
          <a:endParaRPr lang="ru-RU" sz="1100" kern="1200" dirty="0"/>
        </a:p>
        <a:p>
          <a:pPr marL="57150" lvl="1" indent="-57150" algn="l" defTabSz="400050" rtl="0">
            <a:lnSpc>
              <a:spcPct val="90000"/>
            </a:lnSpc>
            <a:spcBef>
              <a:spcPct val="0"/>
            </a:spcBef>
            <a:spcAft>
              <a:spcPct val="15000"/>
            </a:spcAft>
            <a:buChar char="••"/>
          </a:pPr>
          <a:r>
            <a:rPr lang="ru-RU" sz="900" kern="1200">
              <a:solidFill>
                <a:schemeClr val="dk1"/>
              </a:solidFill>
            </a:rPr>
            <a:t>1/300 ключевой ставки Банка России за первые 30 календарных дней просрочки;</a:t>
          </a:r>
          <a:endParaRPr lang="ru-RU" sz="900" kern="1200" dirty="0">
            <a:solidFill>
              <a:schemeClr val="dk1"/>
            </a:solidFill>
          </a:endParaRPr>
        </a:p>
        <a:p>
          <a:pPr marL="57150" lvl="1" indent="-57150" algn="l" defTabSz="400050" rtl="0">
            <a:lnSpc>
              <a:spcPct val="90000"/>
            </a:lnSpc>
            <a:spcBef>
              <a:spcPct val="0"/>
            </a:spcBef>
            <a:spcAft>
              <a:spcPct val="15000"/>
            </a:spcAft>
            <a:buChar char="••"/>
          </a:pPr>
          <a:r>
            <a:rPr lang="ru-RU" sz="900" kern="1200" dirty="0">
              <a:solidFill>
                <a:schemeClr val="dk1"/>
              </a:solidFill>
            </a:rPr>
            <a:t>1/150 ключевой ставки Банка России за 31-й и последующие календарные дни просрочки.</a:t>
          </a:r>
        </a:p>
      </dsp:txBody>
      <dsp:txXfrm>
        <a:off x="950902" y="2358948"/>
        <a:ext cx="5380778" cy="5140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0A864D-1E15-4A71-9F46-F49413CA4A55}">
      <dsp:nvSpPr>
        <dsp:cNvPr id="0" name=""/>
        <dsp:cNvSpPr/>
      </dsp:nvSpPr>
      <dsp:spPr>
        <a:xfrm>
          <a:off x="0" y="472"/>
          <a:ext cx="8520476" cy="817180"/>
        </a:xfrm>
        <a:prstGeom prst="roundRect">
          <a:avLst/>
        </a:prstGeom>
        <a:solidFill>
          <a:schemeClr val="lt1">
            <a:hueOff val="0"/>
            <a:satOff val="0"/>
            <a:lumOff val="0"/>
            <a:alphaOff val="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z="1800" kern="1200" dirty="0"/>
            <a:t> - положительное сальдо единого налогового счета </a:t>
          </a:r>
        </a:p>
        <a:p>
          <a:pPr defTabSz="1911350">
            <a:lnSpc>
              <a:spcPct val="90000"/>
            </a:lnSpc>
            <a:spcBef>
              <a:spcPct val="0"/>
            </a:spcBef>
          </a:pPr>
          <a:endParaRPr lang="ru-RU" sz="1800" kern="1200" dirty="0"/>
        </a:p>
      </dsp:txBody>
      <dsp:txXfrm>
        <a:off x="39891" y="40363"/>
        <a:ext cx="8440694" cy="737398"/>
      </dsp:txXfrm>
    </dsp:sp>
    <dsp:sp modelId="{EBF7EDD3-F62D-4A95-BC6C-BBFDDBAD45FB}">
      <dsp:nvSpPr>
        <dsp:cNvPr id="0" name=""/>
        <dsp:cNvSpPr/>
      </dsp:nvSpPr>
      <dsp:spPr>
        <a:xfrm>
          <a:off x="0" y="828208"/>
          <a:ext cx="8520476" cy="1192633"/>
        </a:xfrm>
        <a:prstGeom prst="roundRect">
          <a:avLst/>
        </a:prstGeom>
        <a:solidFill>
          <a:schemeClr val="lt1">
            <a:hueOff val="0"/>
            <a:satOff val="0"/>
            <a:lumOff val="0"/>
            <a:alphaOff val="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ru-RU" sz="1600" kern="1200" dirty="0"/>
        </a:p>
        <a:p>
          <a:pPr marL="0" marR="0" lvl="0" indent="0" algn="l" defTabSz="914400" rtl="0" eaLnBrk="1" fontAlgn="auto" latinLnBrk="0" hangingPunct="1">
            <a:lnSpc>
              <a:spcPct val="100000"/>
            </a:lnSpc>
            <a:spcBef>
              <a:spcPct val="0"/>
            </a:spcBef>
            <a:spcAft>
              <a:spcPts val="0"/>
            </a:spcAft>
            <a:buClrTx/>
            <a:buSzTx/>
            <a:buFontTx/>
            <a:buNone/>
            <a:tabLst/>
            <a:defRPr/>
          </a:pPr>
          <a:r>
            <a:rPr lang="ru-RU" sz="1600" kern="1200" dirty="0"/>
            <a:t>- и (или) суммы денежных средств, зачтенные в счет исполнения предстоящей обязанности по уплате конкретного налога (страхового взноса), в размере, достаточном для полной или частичной уплаты налога (п. 4 ст. 122 НК РФ).</a:t>
          </a:r>
        </a:p>
        <a:p>
          <a:pPr defTabSz="800100">
            <a:lnSpc>
              <a:spcPct val="90000"/>
            </a:lnSpc>
            <a:spcBef>
              <a:spcPct val="0"/>
            </a:spcBef>
          </a:pPr>
          <a:endParaRPr lang="ru-RU" sz="1800" kern="1200" dirty="0"/>
        </a:p>
      </dsp:txBody>
      <dsp:txXfrm>
        <a:off x="58220" y="886428"/>
        <a:ext cx="8404036" cy="10761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46B7E9-226C-4400-A6A8-C32878444006}">
      <dsp:nvSpPr>
        <dsp:cNvPr id="0" name=""/>
        <dsp:cNvSpPr/>
      </dsp:nvSpPr>
      <dsp:spPr>
        <a:xfrm>
          <a:off x="1393835" y="598086"/>
          <a:ext cx="2428240" cy="702232"/>
        </a:xfrm>
        <a:prstGeom prst="rect">
          <a:avLst/>
        </a:prstGeom>
        <a:solidFill>
          <a:schemeClr val="accent1">
            <a:alpha val="4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5645" tIns="34290" rIns="34290" bIns="34290" numCol="1" spcCol="1270" anchor="ctr" anchorCtr="0">
          <a:noAutofit/>
        </a:bodyPr>
        <a:lstStyle/>
        <a:p>
          <a:pPr lvl="0" algn="l" defTabSz="400050">
            <a:lnSpc>
              <a:spcPct val="90000"/>
            </a:lnSpc>
            <a:spcBef>
              <a:spcPct val="0"/>
            </a:spcBef>
            <a:spcAft>
              <a:spcPct val="35000"/>
            </a:spcAft>
          </a:pPr>
          <a:r>
            <a:rPr lang="ru" sz="900" kern="1200"/>
            <a:t>Четыре приложения вместо двух </a:t>
          </a:r>
          <a:endParaRPr lang="ru-RU" sz="900" kern="1200" dirty="0"/>
        </a:p>
      </dsp:txBody>
      <dsp:txXfrm>
        <a:off x="1393835" y="598086"/>
        <a:ext cx="2428240" cy="702232"/>
      </dsp:txXfrm>
    </dsp:sp>
    <dsp:sp modelId="{77AF8308-F858-4358-9948-D452E8BEE788}">
      <dsp:nvSpPr>
        <dsp:cNvPr id="0" name=""/>
        <dsp:cNvSpPr/>
      </dsp:nvSpPr>
      <dsp:spPr>
        <a:xfrm>
          <a:off x="1004853" y="529425"/>
          <a:ext cx="784292" cy="737343"/>
        </a:xfrm>
        <a:prstGeom prst="rect">
          <a:avLst/>
        </a:prstGeom>
        <a:blipFill rotWithShape="1">
          <a:blip xmlns:r="http://schemas.openxmlformats.org/officeDocument/2006/relationships" r:embed="rId1"/>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157BB5E5-FDE3-4A8E-B8C3-7CF9EA62E8E0}">
      <dsp:nvSpPr>
        <dsp:cNvPr id="0" name=""/>
        <dsp:cNvSpPr/>
      </dsp:nvSpPr>
      <dsp:spPr>
        <a:xfrm>
          <a:off x="5723536" y="506353"/>
          <a:ext cx="2502238" cy="799364"/>
        </a:xfrm>
        <a:prstGeom prst="rect">
          <a:avLst/>
        </a:prstGeom>
        <a:solidFill>
          <a:schemeClr val="accent1">
            <a:alpha val="4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5645" tIns="26670" rIns="26670" bIns="2667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endParaRPr lang="ru" sz="700" kern="1200" dirty="0"/>
        </a:p>
        <a:p>
          <a:pPr marL="0" marR="0" lvl="0" indent="0" algn="l" defTabSz="914400" eaLnBrk="1" fontAlgn="auto" latinLnBrk="0" hangingPunct="1">
            <a:lnSpc>
              <a:spcPct val="100000"/>
            </a:lnSpc>
            <a:spcBef>
              <a:spcPct val="0"/>
            </a:spcBef>
            <a:spcAft>
              <a:spcPts val="0"/>
            </a:spcAft>
            <a:buClrTx/>
            <a:buSzTx/>
            <a:buFontTx/>
            <a:buNone/>
            <a:tabLst/>
            <a:defRPr/>
          </a:pPr>
          <a:r>
            <a:rPr lang="ru" sz="700" kern="1200" dirty="0"/>
            <a:t>Формат подачи справки также обновили. При положительном сальдо в справке не будут проставлять знак "+", как сейчас. В нее добавили поле для QR-кода, а также 2 строки. В первой укажут сальдо ЕНС на 1 января 2023 года, во второй — остаток ЕНП. </a:t>
          </a:r>
          <a:endParaRPr lang="ru-RU" sz="700" kern="1200" dirty="0"/>
        </a:p>
        <a:p>
          <a:pPr lvl="0" algn="l" defTabSz="466725">
            <a:lnSpc>
              <a:spcPct val="90000"/>
            </a:lnSpc>
            <a:spcBef>
              <a:spcPct val="0"/>
            </a:spcBef>
            <a:spcAft>
              <a:spcPct val="35000"/>
            </a:spcAft>
          </a:pPr>
          <a:endParaRPr lang="ru-RU" sz="700" kern="1200" dirty="0"/>
        </a:p>
      </dsp:txBody>
      <dsp:txXfrm>
        <a:off x="5723536" y="506353"/>
        <a:ext cx="2502238" cy="799364"/>
      </dsp:txXfrm>
    </dsp:sp>
    <dsp:sp modelId="{5D208EAD-471E-4B64-B289-46F1C1A4164D}">
      <dsp:nvSpPr>
        <dsp:cNvPr id="0" name=""/>
        <dsp:cNvSpPr/>
      </dsp:nvSpPr>
      <dsp:spPr>
        <a:xfrm>
          <a:off x="5448810" y="529430"/>
          <a:ext cx="751146" cy="737343"/>
        </a:xfrm>
        <a:prstGeom prst="rect">
          <a:avLst/>
        </a:prstGeom>
        <a:blipFill rotWithShape="1">
          <a:blip xmlns:r="http://schemas.openxmlformats.org/officeDocument/2006/relationships" r:embed="rId1"/>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B2A8D056-9369-4AD4-BE58-AD2F887D4642}">
      <dsp:nvSpPr>
        <dsp:cNvPr id="0" name=""/>
        <dsp:cNvSpPr/>
      </dsp:nvSpPr>
      <dsp:spPr>
        <a:xfrm>
          <a:off x="619043" y="1666563"/>
          <a:ext cx="3334580" cy="1887579"/>
        </a:xfrm>
        <a:prstGeom prst="rect">
          <a:avLst/>
        </a:prstGeom>
        <a:solidFill>
          <a:schemeClr val="accent1">
            <a:alpha val="4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5645" tIns="26670" rIns="26670" bIns="26670" numCol="1" spcCol="1270" anchor="ctr" anchorCtr="0">
          <a:noAutofit/>
        </a:bodyPr>
        <a:lstStyle/>
        <a:p>
          <a:pPr marL="0" marR="0" lvl="0" indent="0" defTabSz="914400" eaLnBrk="1" fontAlgn="auto" latinLnBrk="0" hangingPunct="1">
            <a:lnSpc>
              <a:spcPct val="100000"/>
            </a:lnSpc>
            <a:spcBef>
              <a:spcPct val="0"/>
            </a:spcBef>
            <a:spcAft>
              <a:spcPts val="0"/>
            </a:spcAft>
            <a:buClrTx/>
            <a:buSzTx/>
            <a:buFontTx/>
            <a:buNone/>
            <a:tabLst/>
            <a:defRPr/>
          </a:pPr>
          <a:r>
            <a:rPr lang="ru" sz="700" kern="1200" dirty="0">
              <a:solidFill>
                <a:srgbClr val="C00000"/>
              </a:solidFill>
            </a:rPr>
            <a:t>Приложение 1 к справке.</a:t>
          </a:r>
          <a:endParaRPr lang="ru-RU" sz="700" kern="1200" dirty="0">
            <a:solidFill>
              <a:srgbClr val="C00000"/>
            </a:solidFill>
          </a:endParaRPr>
        </a:p>
        <a:p>
          <a:pPr marL="0" marR="0" lvl="0" indent="0" algn="l" defTabSz="466725" rtl="0" eaLnBrk="1" fontAlgn="auto" latinLnBrk="0" hangingPunct="1">
            <a:lnSpc>
              <a:spcPct val="90000"/>
            </a:lnSpc>
            <a:spcBef>
              <a:spcPct val="0"/>
            </a:spcBef>
            <a:spcAft>
              <a:spcPct val="35000"/>
            </a:spcAft>
            <a:buClrTx/>
            <a:buSzTx/>
            <a:buFontTx/>
            <a:buNone/>
            <a:tabLst/>
            <a:defRPr/>
          </a:pPr>
          <a:r>
            <a:rPr lang="ru-RU" sz="700" kern="1200" dirty="0"/>
            <a:t>Детализацию отрицательного сальдо ЕНС скорректировали. В таблице отдельно отразят отрицательное сальдо:</a:t>
          </a:r>
        </a:p>
        <a:p>
          <a:pPr marL="0" marR="0" lvl="0" indent="0" algn="l" defTabSz="466725" rtl="0" eaLnBrk="1" fontAlgn="auto" latinLnBrk="0" hangingPunct="1">
            <a:lnSpc>
              <a:spcPct val="90000"/>
            </a:lnSpc>
            <a:spcBef>
              <a:spcPct val="0"/>
            </a:spcBef>
            <a:spcAft>
              <a:spcPct val="35000"/>
            </a:spcAft>
            <a:buClrTx/>
            <a:buSzTx/>
            <a:buFontTx/>
            <a:buNone/>
            <a:tabLst/>
            <a:defRPr/>
          </a:pPr>
          <a:r>
            <a:rPr lang="ru-RU" sz="700" kern="1200" dirty="0"/>
            <a:t>- по госпошлине, в части уплаты которой арбитражный суд выдал исполнительный документ (графа 6);</a:t>
          </a:r>
        </a:p>
        <a:p>
          <a:pPr marL="0" marR="0" lvl="0" indent="0" algn="l" defTabSz="466725" rtl="0" eaLnBrk="1" fontAlgn="auto" latinLnBrk="0" hangingPunct="1">
            <a:lnSpc>
              <a:spcPct val="90000"/>
            </a:lnSpc>
            <a:spcBef>
              <a:spcPct val="0"/>
            </a:spcBef>
            <a:spcAft>
              <a:spcPct val="35000"/>
            </a:spcAft>
            <a:buClrTx/>
            <a:buSzTx/>
            <a:buFontTx/>
            <a:buNone/>
            <a:tabLst/>
            <a:defRPr/>
          </a:pPr>
          <a:r>
            <a:rPr lang="ru-RU" sz="700" kern="1200" dirty="0"/>
            <a:t>- в части долга, приостановленного из-за банкротства (графа 7);</a:t>
          </a:r>
        </a:p>
        <a:p>
          <a:pPr marL="0" marR="0" lvl="0" indent="0" algn="l" defTabSz="466725" rtl="0" eaLnBrk="1" fontAlgn="auto" latinLnBrk="0" hangingPunct="1">
            <a:lnSpc>
              <a:spcPct val="90000"/>
            </a:lnSpc>
            <a:spcBef>
              <a:spcPct val="0"/>
            </a:spcBef>
            <a:spcAft>
              <a:spcPct val="35000"/>
            </a:spcAft>
            <a:buClrTx/>
            <a:buSzTx/>
            <a:buFontTx/>
            <a:buNone/>
            <a:tabLst/>
            <a:defRPr/>
          </a:pPr>
          <a:r>
            <a:rPr lang="ru-RU" sz="700" kern="1200" dirty="0"/>
            <a:t>- в части долга по наступившим срокам графика платежей мирового соглашения (графа 8). </a:t>
          </a:r>
        </a:p>
        <a:p>
          <a:pPr marL="0" marR="0" lvl="0" indent="0" algn="l" defTabSz="466725" rtl="0" eaLnBrk="1" fontAlgn="auto" latinLnBrk="0" hangingPunct="1">
            <a:lnSpc>
              <a:spcPct val="90000"/>
            </a:lnSpc>
            <a:spcBef>
              <a:spcPct val="0"/>
            </a:spcBef>
            <a:spcAft>
              <a:spcPct val="35000"/>
            </a:spcAft>
            <a:buClrTx/>
            <a:buSzTx/>
            <a:buFontTx/>
            <a:buNone/>
            <a:tabLst/>
            <a:defRPr/>
          </a:pPr>
          <a:r>
            <a:rPr lang="ru-RU" sz="700" kern="1200" dirty="0"/>
            <a:t>В таблицу с детализацией отрицательного сальдо по налогам добавили графу, в которой указывают документ-основание. Приложение дополнили 4 таблицами: - с детализацией отрицательного сальдо по долгу, приостановленному из-за банкротства; - с детализацией отрицательного сальдо по долгу по наступившим срокам графика платежей мирового соглашения; - с суммами долга не из сальдо ЕНС; - с детализацией долга, по которому приостановили исполнение обязанности по иным основаниям.</a:t>
          </a:r>
        </a:p>
        <a:p>
          <a:pPr lvl="0" defTabSz="466725">
            <a:lnSpc>
              <a:spcPct val="90000"/>
            </a:lnSpc>
            <a:spcBef>
              <a:spcPct val="0"/>
            </a:spcBef>
            <a:spcAft>
              <a:spcPct val="35000"/>
            </a:spcAft>
          </a:pPr>
          <a:endParaRPr lang="ru-RU" sz="700" kern="1200" dirty="0"/>
        </a:p>
      </dsp:txBody>
      <dsp:txXfrm>
        <a:off x="619043" y="1666563"/>
        <a:ext cx="3334580" cy="1887579"/>
      </dsp:txXfrm>
    </dsp:sp>
    <dsp:sp modelId="{5F2A158C-A5F8-4CD2-9B8A-B7EB91E29574}">
      <dsp:nvSpPr>
        <dsp:cNvPr id="0" name=""/>
        <dsp:cNvSpPr/>
      </dsp:nvSpPr>
      <dsp:spPr>
        <a:xfrm>
          <a:off x="394391" y="1360827"/>
          <a:ext cx="859349" cy="737343"/>
        </a:xfrm>
        <a:prstGeom prst="rect">
          <a:avLst/>
        </a:prstGeom>
        <a:blipFill rotWithShape="1">
          <a:blip xmlns:r="http://schemas.openxmlformats.org/officeDocument/2006/relationships" r:embed="rId1"/>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8DE3A433-5F9C-46EE-8492-83402A97563E}">
      <dsp:nvSpPr>
        <dsp:cNvPr id="0" name=""/>
        <dsp:cNvSpPr/>
      </dsp:nvSpPr>
      <dsp:spPr>
        <a:xfrm>
          <a:off x="4935158" y="1378014"/>
          <a:ext cx="2803423" cy="702232"/>
        </a:xfrm>
        <a:prstGeom prst="rect">
          <a:avLst/>
        </a:prstGeom>
        <a:solidFill>
          <a:schemeClr val="accent1">
            <a:alpha val="4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5645" tIns="26670" rIns="26670" bIns="26670" numCol="1" spcCol="1270" anchor="ctr" anchorCtr="0">
          <a:noAutofit/>
        </a:bodyPr>
        <a:lstStyle/>
        <a:p>
          <a:pPr lvl="0" algn="l" defTabSz="311150">
            <a:lnSpc>
              <a:spcPct val="90000"/>
            </a:lnSpc>
            <a:spcBef>
              <a:spcPct val="0"/>
            </a:spcBef>
            <a:spcAft>
              <a:spcPct val="35000"/>
            </a:spcAft>
          </a:pPr>
          <a:r>
            <a:rPr lang="ru" sz="700" kern="1200" dirty="0">
              <a:solidFill>
                <a:srgbClr val="C00000"/>
              </a:solidFill>
            </a:rPr>
            <a:t>Приложение 2 к справке. </a:t>
          </a:r>
          <a:r>
            <a:rPr lang="ru" sz="700" kern="1200" dirty="0"/>
            <a:t>В нем теперь станут указывать информацию о суммах формирования предстоящей обязанности и суммах, зачтенных в счет ее исполнения. Для этого предусмотрели 2 таблицы. </a:t>
          </a:r>
          <a:endParaRPr lang="ru-RU" sz="700" kern="1200" dirty="0"/>
        </a:p>
      </dsp:txBody>
      <dsp:txXfrm>
        <a:off x="4935158" y="1378014"/>
        <a:ext cx="2803423" cy="702232"/>
      </dsp:txXfrm>
    </dsp:sp>
    <dsp:sp modelId="{EADB2F70-C2E6-41F4-ABA8-481FDBFA4055}">
      <dsp:nvSpPr>
        <dsp:cNvPr id="0" name=""/>
        <dsp:cNvSpPr/>
      </dsp:nvSpPr>
      <dsp:spPr>
        <a:xfrm>
          <a:off x="4523222" y="1156932"/>
          <a:ext cx="765171" cy="737343"/>
        </a:xfrm>
        <a:prstGeom prst="rect">
          <a:avLst/>
        </a:prstGeom>
        <a:blipFill rotWithShape="1">
          <a:blip xmlns:r="http://schemas.openxmlformats.org/officeDocument/2006/relationships" r:embed="rId1"/>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D3265F1C-B811-4057-99FD-C149B1BEA9E5}">
      <dsp:nvSpPr>
        <dsp:cNvPr id="0" name=""/>
        <dsp:cNvSpPr/>
      </dsp:nvSpPr>
      <dsp:spPr>
        <a:xfrm>
          <a:off x="4694656" y="2227695"/>
          <a:ext cx="2807939" cy="702232"/>
        </a:xfrm>
        <a:prstGeom prst="rect">
          <a:avLst/>
        </a:prstGeom>
        <a:solidFill>
          <a:schemeClr val="accent1">
            <a:alpha val="4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5645" tIns="26670" rIns="26670" bIns="26670" numCol="1" spcCol="1270" anchor="ctr" anchorCtr="0">
          <a:noAutofit/>
        </a:bodyPr>
        <a:lstStyle/>
        <a:p>
          <a:pPr lvl="0" algn="l" defTabSz="311150">
            <a:lnSpc>
              <a:spcPct val="90000"/>
            </a:lnSpc>
            <a:spcBef>
              <a:spcPct val="0"/>
            </a:spcBef>
            <a:spcAft>
              <a:spcPct val="35000"/>
            </a:spcAft>
          </a:pPr>
          <a:r>
            <a:rPr lang="ru" sz="700" kern="1200" dirty="0">
              <a:solidFill>
                <a:srgbClr val="C00000"/>
              </a:solidFill>
            </a:rPr>
            <a:t>Приложение 3 к справке.</a:t>
          </a:r>
          <a:r>
            <a:rPr lang="ru" sz="700" kern="1200" dirty="0"/>
            <a:t> В нем приведут расчет сумм пеней на ЕНС. Сейчас его отражают в приложении 2. В новой форме расчет сформируют по состоянию не только на определенную дату, но и на время. В приложении предусмотрели детализирующие таблицы. </a:t>
          </a:r>
          <a:endParaRPr lang="ru-RU" sz="700" kern="1200" dirty="0"/>
        </a:p>
      </dsp:txBody>
      <dsp:txXfrm>
        <a:off x="4694656" y="2227695"/>
        <a:ext cx="2807939" cy="702232"/>
      </dsp:txXfrm>
    </dsp:sp>
    <dsp:sp modelId="{16EF65E9-C8EC-44EA-887A-9708EFAD1026}">
      <dsp:nvSpPr>
        <dsp:cNvPr id="0" name=""/>
        <dsp:cNvSpPr/>
      </dsp:nvSpPr>
      <dsp:spPr>
        <a:xfrm>
          <a:off x="4150261" y="2095809"/>
          <a:ext cx="898492" cy="737343"/>
        </a:xfrm>
        <a:prstGeom prst="rect">
          <a:avLst/>
        </a:prstGeom>
        <a:blipFill rotWithShape="1">
          <a:blip xmlns:r="http://schemas.openxmlformats.org/officeDocument/2006/relationships" r:embed="rId1"/>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87DF3D05-ECA9-41FC-9534-5502DAD2BC1A}">
      <dsp:nvSpPr>
        <dsp:cNvPr id="0" name=""/>
        <dsp:cNvSpPr/>
      </dsp:nvSpPr>
      <dsp:spPr>
        <a:xfrm>
          <a:off x="5485178" y="3009308"/>
          <a:ext cx="2247142" cy="702232"/>
        </a:xfrm>
        <a:prstGeom prst="rect">
          <a:avLst/>
        </a:prstGeom>
        <a:solidFill>
          <a:schemeClr val="accent1">
            <a:alpha val="40000"/>
            <a:tint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5645" tIns="26670" rIns="26670" bIns="26670" numCol="1" spcCol="1270" anchor="ctr" anchorCtr="0">
          <a:noAutofit/>
        </a:bodyPr>
        <a:lstStyle/>
        <a:p>
          <a:pPr lvl="0" algn="l" defTabSz="311150">
            <a:lnSpc>
              <a:spcPct val="90000"/>
            </a:lnSpc>
            <a:spcBef>
              <a:spcPct val="0"/>
            </a:spcBef>
            <a:spcAft>
              <a:spcPct val="35000"/>
            </a:spcAft>
          </a:pPr>
          <a:r>
            <a:rPr lang="ru" sz="700" kern="1200" dirty="0">
              <a:solidFill>
                <a:srgbClr val="C00000"/>
              </a:solidFill>
            </a:rPr>
            <a:t>Приложение 4 к справке. </a:t>
          </a:r>
          <a:r>
            <a:rPr lang="ru" sz="700" kern="1200" dirty="0"/>
            <a:t>В действующей форме этого приложения нет. В нем укажут детализацию сумм совокупной обязанности. </a:t>
          </a:r>
          <a:endParaRPr lang="ru-RU" sz="700" kern="1200" dirty="0"/>
        </a:p>
      </dsp:txBody>
      <dsp:txXfrm>
        <a:off x="5485178" y="3009308"/>
        <a:ext cx="2247142" cy="702232"/>
      </dsp:txXfrm>
    </dsp:sp>
    <dsp:sp modelId="{E428C99D-FB19-42F5-98F5-5842CBAA5DD3}">
      <dsp:nvSpPr>
        <dsp:cNvPr id="0" name=""/>
        <dsp:cNvSpPr/>
      </dsp:nvSpPr>
      <dsp:spPr>
        <a:xfrm>
          <a:off x="4985072" y="2959725"/>
          <a:ext cx="786033" cy="737343"/>
        </a:xfrm>
        <a:prstGeom prst="rect">
          <a:avLst/>
        </a:prstGeom>
        <a:blipFill rotWithShape="1">
          <a:blip xmlns:r="http://schemas.openxmlformats.org/officeDocument/2006/relationships" r:embed="rId1"/>
          <a:stretch>
            <a:fillRect/>
          </a:stretch>
        </a:blip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11860654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a:p>
        </p:txBody>
      </p:sp>
    </p:spTree>
    <p:extLst>
      <p:ext uri="{BB962C8B-B14F-4D97-AF65-F5344CB8AC3E}">
        <p14:creationId xmlns:p14="http://schemas.microsoft.com/office/powerpoint/2010/main" val="10901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3bb5e92bfc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33bb5e92bfc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156431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33bb5e92bfc_0_1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33bb5e92bfc_0_1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343460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3bb5e92bfc_0_1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33bb5e92bfc_0_1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819956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33bb5e92bfc_0_2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33bb5e92bfc_0_2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1042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33bb5e92bfc_0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33bb5e92bfc_0_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03870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3bb5e92bfc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33bb5e92bfc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78845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3bb5e92bfc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33bb5e92bfc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54643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3bb5e92bfc_0_1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3bb5e92bfc_0_1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37036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3bb5e92bfc_0_1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33bb5e92bfc_0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43900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3bb5e92bfc_0_1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33bb5e92bfc_0_1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109635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3bb5e92bfc_0_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3bb5e92bfc_0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35227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33bb5e92bfc_0_1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33bb5e92bfc_0_1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49072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p:nvPr/>
        </p:nvSpPr>
        <p:spPr>
          <a:xfrm>
            <a:off x="0" y="44125"/>
            <a:ext cx="4313625" cy="4399375"/>
          </a:xfrm>
          <a:custGeom>
            <a:avLst/>
            <a:gdLst/>
            <a:ahLst/>
            <a:cxnLst/>
            <a:rect l="l" t="t" r="r" b="b"/>
            <a:pathLst>
              <a:path w="172545" h="175975" extrusionOk="0">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avLst/>
            <a:gdLst/>
            <a:ahLst/>
            <a:cxnLst/>
            <a:rect l="l" t="t" r="r" b="b"/>
            <a:pathLst>
              <a:path w="172676" h="175824" extrusionOk="0">
                <a:moveTo>
                  <a:pt x="0" y="6"/>
                </a:moveTo>
                <a:lnTo>
                  <a:pt x="172676" y="0"/>
                </a:lnTo>
                <a:lnTo>
                  <a:pt x="172562" y="126442"/>
                </a:lnTo>
                <a:lnTo>
                  <a:pt x="0" y="175824"/>
                </a:lnTo>
                <a:close/>
              </a:path>
            </a:pathLst>
          </a:custGeom>
          <a:solidFill>
            <a:schemeClr val="dk1"/>
          </a:solidFill>
          <a:ln>
            <a:noFill/>
          </a:ln>
        </p:spPr>
      </p:sp>
      <p:sp>
        <p:nvSpPr>
          <p:cNvPr id="23" name="Google Shape;23;p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4" name="Google Shape;24;p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25" name="Google Shape;25;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5" name="Google Shape;35;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txBox="1">
            <a:spLocks noGrp="1"/>
          </p:cNvSpPr>
          <p:nvPr>
            <p:ph type="title"/>
          </p:nvPr>
        </p:nvSpPr>
        <p:spPr>
          <a:xfrm>
            <a:off x="311725" y="500925"/>
            <a:ext cx="3127500" cy="18291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9" name="Google Shape;39;p7"/>
          <p:cNvSpPr txBox="1">
            <a:spLocks noGrp="1"/>
          </p:cNvSpPr>
          <p:nvPr>
            <p:ph type="body" idx="1"/>
          </p:nvPr>
        </p:nvSpPr>
        <p:spPr>
          <a:xfrm>
            <a:off x="311700" y="2390650"/>
            <a:ext cx="3127500" cy="229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40" name="Google Shape;40;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41"/>
        <p:cNvGrpSpPr/>
        <p:nvPr/>
      </p:nvGrpSpPr>
      <p:grpSpPr>
        <a:xfrm>
          <a:off x="0" y="0"/>
          <a:ext cx="0" cy="0"/>
          <a:chOff x="0" y="0"/>
          <a:chExt cx="0" cy="0"/>
        </a:xfrm>
      </p:grpSpPr>
      <p:sp>
        <p:nvSpPr>
          <p:cNvPr id="42" name="Google Shape;42;p8"/>
          <p:cNvSpPr txBox="1">
            <a:spLocks noGrp="1"/>
          </p:cNvSpPr>
          <p:nvPr>
            <p:ph type="title"/>
          </p:nvPr>
        </p:nvSpPr>
        <p:spPr>
          <a:xfrm>
            <a:off x="311675" y="798600"/>
            <a:ext cx="6247800" cy="3546300"/>
          </a:xfrm>
          <a:prstGeom prst="rect">
            <a:avLst/>
          </a:prstGeom>
        </p:spPr>
        <p:txBody>
          <a:bodyPr spcFirstLastPara="1" wrap="square" lIns="91425" tIns="91425" rIns="91425" bIns="91425" anchor="ctr"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43" name="Google Shape;43;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0"/>
          <p:cNvSpPr txBox="1">
            <a:spLocks noGrp="1"/>
          </p:cNvSpPr>
          <p:nvPr>
            <p:ph type="body" idx="1"/>
          </p:nvPr>
        </p:nvSpPr>
        <p:spPr>
          <a:xfrm>
            <a:off x="311700" y="4521400"/>
            <a:ext cx="7979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a:endParaRPr/>
          </a:p>
        </p:txBody>
      </p:sp>
      <p:sp>
        <p:nvSpPr>
          <p:cNvPr id="53" name="Google Shape;5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54"/>
        <p:cNvGrpSpPr/>
        <p:nvPr/>
      </p:nvGrpSpPr>
      <p:grpSpPr>
        <a:xfrm>
          <a:off x="0" y="0"/>
          <a:ext cx="0" cy="0"/>
          <a:chOff x="0" y="0"/>
          <a:chExt cx="0" cy="0"/>
        </a:xfrm>
      </p:grpSpPr>
      <p:sp>
        <p:nvSpPr>
          <p:cNvPr id="55" name="Google Shape;55;p11"/>
          <p:cNvSpPr txBox="1">
            <a:spLocks noGrp="1"/>
          </p:cNvSpPr>
          <p:nvPr>
            <p:ph type="title" hasCustomPrompt="1"/>
          </p:nvPr>
        </p:nvSpPr>
        <p:spPr>
          <a:xfrm>
            <a:off x="311750" y="831175"/>
            <a:ext cx="5334900" cy="12447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a:spLocks noGrp="1"/>
          </p:cNvSpPr>
          <p:nvPr>
            <p:ph type="body" idx="1"/>
          </p:nvPr>
        </p:nvSpPr>
        <p:spPr>
          <a:xfrm>
            <a:off x="311700" y="2121425"/>
            <a:ext cx="5334900" cy="942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57" name="Google Shape;5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8"/>
        <p:cNvGrpSpPr/>
        <p:nvPr/>
      </p:nvGrpSpPr>
      <p:grpSpPr>
        <a:xfrm>
          <a:off x="0" y="0"/>
          <a:ext cx="0" cy="0"/>
          <a:chOff x="0" y="0"/>
          <a:chExt cx="0" cy="0"/>
        </a:xfrm>
      </p:grpSpPr>
      <p:sp>
        <p:nvSpPr>
          <p:cNvPr id="59" name="Google Shape;5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radig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marL="914400" lvl="1"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marL="1371600" lvl="2"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marL="1828800" lvl="3"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marL="2286000" lvl="4"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marL="2743200" lvl="5"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marL="3200400" lvl="6"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marL="3657600" lvl="7"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marL="4114800" lvl="8"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6" r:id="rId5"/>
    <p:sldLayoutId id="2147483657" r:id="rId6"/>
    <p:sldLayoutId id="2147483658" r:id="rId7"/>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p:txBody>
          <a:bodyPr/>
          <a:lstStyle/>
          <a:p>
            <a:r>
              <a:rPr lang="ru-RU" b="1" dirty="0"/>
              <a:t>Карлова Татьяна Владимировна</a:t>
            </a:r>
          </a:p>
          <a:p>
            <a:endParaRPr lang="ru-RU" dirty="0"/>
          </a:p>
        </p:txBody>
      </p:sp>
      <p:sp>
        <p:nvSpPr>
          <p:cNvPr id="4" name="Google Shape;64;p13"/>
          <p:cNvSpPr txBox="1">
            <a:spLocks/>
          </p:cNvSpPr>
          <p:nvPr/>
        </p:nvSpPr>
        <p:spPr>
          <a:xfrm>
            <a:off x="711950" y="1237308"/>
            <a:ext cx="7659278" cy="1270221"/>
          </a:xfrm>
          <a:prstGeom prst="rect">
            <a:avLst/>
          </a:prstGeom>
        </p:spPr>
        <p:txBody>
          <a:bodyPr spcFirstLastPara="1" wrap="square" lIns="91425" tIns="91425" rIns="91425" bIns="91425" anchor="t" anchorCtr="0">
            <a:normAutofit fontScale="97500"/>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ru-RU" sz="3200" dirty="0"/>
              <a:t>Актуальные вопросы налогообложения и финансовой отчетности НКО</a:t>
            </a:r>
          </a:p>
        </p:txBody>
      </p:sp>
    </p:spTree>
    <p:extLst>
      <p:ext uri="{BB962C8B-B14F-4D97-AF65-F5344CB8AC3E}">
        <p14:creationId xmlns:p14="http://schemas.microsoft.com/office/powerpoint/2010/main" val="13339994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4"/>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dirty="0"/>
              <a:t>Изменения в НДФЛ</a:t>
            </a:r>
            <a:endParaRPr dirty="0"/>
          </a:p>
        </p:txBody>
      </p:sp>
      <p:sp>
        <p:nvSpPr>
          <p:cNvPr id="135" name="Google Shape;135;p24"/>
          <p:cNvSpPr txBox="1"/>
          <p:nvPr/>
        </p:nvSpPr>
        <p:spPr>
          <a:xfrm>
            <a:off x="346564" y="4064309"/>
            <a:ext cx="8449500" cy="1046700"/>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ru" dirty="0">
                <a:solidFill>
                  <a:schemeClr val="dk1"/>
                </a:solidFill>
              </a:rPr>
              <a:t>Если сотрудник принят на работу в середине года и предъявил справку о доходах с предыдущего места работы, то учитывать ранее полученный доход для целей определения ставки НДФЛ не нужно. Аналогично не надо учитывать доходы работника по другим местам работы, например по совместительству (п. 3 ст. 226 НК РФ).</a:t>
            </a:r>
            <a:endParaRPr dirty="0">
              <a:solidFill>
                <a:schemeClr val="dk1"/>
              </a:solidFill>
            </a:endParaRPr>
          </a:p>
        </p:txBody>
      </p:sp>
      <p:graphicFrame>
        <p:nvGraphicFramePr>
          <p:cNvPr id="136" name="Google Shape;136;p24"/>
          <p:cNvGraphicFramePr/>
          <p:nvPr>
            <p:extLst>
              <p:ext uri="{D42A27DB-BD31-4B8C-83A1-F6EECF244321}">
                <p14:modId xmlns:p14="http://schemas.microsoft.com/office/powerpoint/2010/main" val="4281458139"/>
              </p:ext>
            </p:extLst>
          </p:nvPr>
        </p:nvGraphicFramePr>
        <p:xfrm>
          <a:off x="347250" y="1429800"/>
          <a:ext cx="8520600" cy="2667000"/>
        </p:xfrm>
        <a:graphic>
          <a:graphicData uri="http://schemas.openxmlformats.org/drawingml/2006/table">
            <a:tbl>
              <a:tblPr>
                <a:tableStyleId>{616DA210-FB5B-4158-B5E0-FEB733F419BA}</a:tableStyleId>
              </a:tblPr>
              <a:tblGrid>
                <a:gridCol w="2840200">
                  <a:extLst>
                    <a:ext uri="{9D8B030D-6E8A-4147-A177-3AD203B41FA5}">
                      <a16:colId xmlns:a16="http://schemas.microsoft.com/office/drawing/2014/main" xmlns="" val="20000"/>
                    </a:ext>
                  </a:extLst>
                </a:gridCol>
                <a:gridCol w="2840200">
                  <a:extLst>
                    <a:ext uri="{9D8B030D-6E8A-4147-A177-3AD203B41FA5}">
                      <a16:colId xmlns:a16="http://schemas.microsoft.com/office/drawing/2014/main" xmlns="" val="20001"/>
                    </a:ext>
                  </a:extLst>
                </a:gridCol>
                <a:gridCol w="2840200">
                  <a:extLst>
                    <a:ext uri="{9D8B030D-6E8A-4147-A177-3AD203B41FA5}">
                      <a16:colId xmlns:a16="http://schemas.microsoft.com/office/drawing/2014/main" xmlns="" val="20002"/>
                    </a:ext>
                  </a:extLst>
                </a:gridCol>
              </a:tblGrid>
              <a:tr h="381000">
                <a:tc rowSpan="2">
                  <a:txBody>
                    <a:bodyPr/>
                    <a:lstStyle/>
                    <a:p>
                      <a:pPr marL="0" lvl="0" indent="0" algn="ctr" rtl="0">
                        <a:spcBef>
                          <a:spcPts val="0"/>
                        </a:spcBef>
                        <a:spcAft>
                          <a:spcPts val="0"/>
                        </a:spcAft>
                        <a:buNone/>
                      </a:pPr>
                      <a:r>
                        <a:rPr lang="ru" sz="1200" b="1" dirty="0"/>
                        <a:t>Доход, млн. руб.</a:t>
                      </a:r>
                      <a:endParaRPr sz="1200" b="1" dirty="0">
                        <a:solidFill>
                          <a:schemeClr val="dk1"/>
                        </a:solidFill>
                      </a:endParaRPr>
                    </a:p>
                  </a:txBody>
                  <a:tcPr marL="91425" marR="91425" marT="91425" marB="91425"/>
                </a:tc>
                <a:tc gridSpan="2">
                  <a:txBody>
                    <a:bodyPr/>
                    <a:lstStyle/>
                    <a:p>
                      <a:pPr marL="0" lvl="0" indent="0" algn="ctr" rtl="0">
                        <a:spcBef>
                          <a:spcPts val="0"/>
                        </a:spcBef>
                        <a:spcAft>
                          <a:spcPts val="0"/>
                        </a:spcAft>
                        <a:buNone/>
                      </a:pPr>
                      <a:r>
                        <a:rPr lang="ru" sz="1200" dirty="0"/>
                        <a:t>Ставка, %</a:t>
                      </a:r>
                      <a:endParaRPr sz="1200" dirty="0">
                        <a:solidFill>
                          <a:schemeClr val="dk1"/>
                        </a:solidFill>
                      </a:endParaRPr>
                    </a:p>
                  </a:txBody>
                  <a:tcPr marL="91425" marR="91425" marT="91425" marB="91425"/>
                </a:tc>
                <a:tc hMerge="1">
                  <a:txBody>
                    <a:bodyPr/>
                    <a:lstStyle/>
                    <a:p>
                      <a:endParaRPr lang="ru-RU"/>
                    </a:p>
                  </a:txBody>
                  <a:tcPr/>
                </a:tc>
                <a:extLst>
                  <a:ext uri="{0D108BD9-81ED-4DB2-BD59-A6C34878D82A}">
                    <a16:rowId xmlns:a16="http://schemas.microsoft.com/office/drawing/2014/main" xmlns="" val="10000"/>
                  </a:ext>
                </a:extLst>
              </a:tr>
              <a:tr h="381000">
                <a:tc vMerge="1">
                  <a:txBody>
                    <a:bodyPr/>
                    <a:lstStyle/>
                    <a:p>
                      <a:endParaRPr lang="ru-RU"/>
                    </a:p>
                  </a:txBody>
                  <a:tcPr/>
                </a:tc>
                <a:tc>
                  <a:txBody>
                    <a:bodyPr/>
                    <a:lstStyle/>
                    <a:p>
                      <a:pPr marL="0" lvl="0" indent="0" algn="ctr" rtl="0">
                        <a:spcBef>
                          <a:spcPts val="0"/>
                        </a:spcBef>
                        <a:spcAft>
                          <a:spcPts val="0"/>
                        </a:spcAft>
                        <a:buNone/>
                      </a:pPr>
                      <a:r>
                        <a:rPr lang="ru" sz="1200"/>
                        <a:t>В 2024</a:t>
                      </a:r>
                      <a:endParaRPr sz="1200">
                        <a:solidFill>
                          <a:schemeClr val="dk1"/>
                        </a:solidFill>
                      </a:endParaRPr>
                    </a:p>
                  </a:txBody>
                  <a:tcPr marL="91425" marR="91425" marT="91425" marB="91425"/>
                </a:tc>
                <a:tc>
                  <a:txBody>
                    <a:bodyPr/>
                    <a:lstStyle/>
                    <a:p>
                      <a:pPr marL="0" lvl="0" indent="0" algn="ctr" rtl="0">
                        <a:spcBef>
                          <a:spcPts val="0"/>
                        </a:spcBef>
                        <a:spcAft>
                          <a:spcPts val="0"/>
                        </a:spcAft>
                        <a:buNone/>
                      </a:pPr>
                      <a:r>
                        <a:rPr lang="ru" sz="1200" b="1" dirty="0">
                          <a:solidFill>
                            <a:srgbClr val="C00000"/>
                          </a:solidFill>
                        </a:rPr>
                        <a:t>С 2025</a:t>
                      </a:r>
                      <a:endParaRPr sz="1200" b="1"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1"/>
                  </a:ext>
                </a:extLst>
              </a:tr>
              <a:tr h="381000">
                <a:tc>
                  <a:txBody>
                    <a:bodyPr/>
                    <a:lstStyle/>
                    <a:p>
                      <a:pPr marL="0" lvl="0" indent="0" algn="ctr" rtl="0">
                        <a:spcBef>
                          <a:spcPts val="0"/>
                        </a:spcBef>
                        <a:spcAft>
                          <a:spcPts val="0"/>
                        </a:spcAft>
                        <a:buNone/>
                      </a:pPr>
                      <a:r>
                        <a:rPr lang="ru" sz="1200"/>
                        <a:t>До 2,4</a:t>
                      </a:r>
                      <a:endParaRPr sz="1200">
                        <a:solidFill>
                          <a:schemeClr val="dk1"/>
                        </a:solidFill>
                      </a:endParaRPr>
                    </a:p>
                  </a:txBody>
                  <a:tcPr marL="91425" marR="91425" marT="91425" marB="91425"/>
                </a:tc>
                <a:tc>
                  <a:txBody>
                    <a:bodyPr/>
                    <a:lstStyle/>
                    <a:p>
                      <a:pPr marL="0" lvl="0" indent="0" algn="ctr" rtl="0">
                        <a:spcBef>
                          <a:spcPts val="0"/>
                        </a:spcBef>
                        <a:spcAft>
                          <a:spcPts val="0"/>
                        </a:spcAft>
                        <a:buNone/>
                      </a:pPr>
                      <a:r>
                        <a:rPr lang="ru" sz="1200" dirty="0"/>
                        <a:t>13</a:t>
                      </a:r>
                      <a:endParaRPr sz="1200" dirty="0">
                        <a:solidFill>
                          <a:schemeClr val="dk1"/>
                        </a:solidFill>
                      </a:endParaRPr>
                    </a:p>
                  </a:txBody>
                  <a:tcPr marL="91425" marR="91425" marT="91425" marB="91425"/>
                </a:tc>
                <a:tc>
                  <a:txBody>
                    <a:bodyPr/>
                    <a:lstStyle/>
                    <a:p>
                      <a:pPr marL="0" lvl="0" indent="0" algn="ctr" rtl="0">
                        <a:spcBef>
                          <a:spcPts val="0"/>
                        </a:spcBef>
                        <a:spcAft>
                          <a:spcPts val="0"/>
                        </a:spcAft>
                        <a:buNone/>
                      </a:pPr>
                      <a:r>
                        <a:rPr lang="ru" sz="1200" dirty="0">
                          <a:solidFill>
                            <a:srgbClr val="C00000"/>
                          </a:solidFill>
                        </a:rPr>
                        <a:t>13</a:t>
                      </a:r>
                      <a:endParaRPr sz="1200"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2"/>
                  </a:ext>
                </a:extLst>
              </a:tr>
              <a:tr h="381000">
                <a:tc>
                  <a:txBody>
                    <a:bodyPr/>
                    <a:lstStyle/>
                    <a:p>
                      <a:pPr marL="0" lvl="0" indent="0" algn="ctr" rtl="0">
                        <a:spcBef>
                          <a:spcPts val="0"/>
                        </a:spcBef>
                        <a:spcAft>
                          <a:spcPts val="0"/>
                        </a:spcAft>
                        <a:buNone/>
                      </a:pPr>
                      <a:r>
                        <a:rPr lang="ru" sz="1200"/>
                        <a:t>От 2,4 до 5</a:t>
                      </a:r>
                      <a:endParaRPr sz="1200">
                        <a:solidFill>
                          <a:schemeClr val="dk1"/>
                        </a:solidFill>
                      </a:endParaRPr>
                    </a:p>
                  </a:txBody>
                  <a:tcPr marL="91425" marR="91425" marT="91425" marB="91425"/>
                </a:tc>
                <a:tc>
                  <a:txBody>
                    <a:bodyPr/>
                    <a:lstStyle/>
                    <a:p>
                      <a:pPr marL="0" lvl="0" indent="0" algn="ctr" rtl="0">
                        <a:spcBef>
                          <a:spcPts val="0"/>
                        </a:spcBef>
                        <a:spcAft>
                          <a:spcPts val="0"/>
                        </a:spcAft>
                        <a:buNone/>
                      </a:pPr>
                      <a:r>
                        <a:rPr lang="ru" sz="1200" dirty="0"/>
                        <a:t>13</a:t>
                      </a:r>
                      <a:endParaRPr sz="1200" dirty="0">
                        <a:solidFill>
                          <a:schemeClr val="dk1"/>
                        </a:solidFill>
                      </a:endParaRPr>
                    </a:p>
                  </a:txBody>
                  <a:tcPr marL="91425" marR="91425" marT="91425" marB="91425"/>
                </a:tc>
                <a:tc>
                  <a:txBody>
                    <a:bodyPr/>
                    <a:lstStyle/>
                    <a:p>
                      <a:pPr marL="0" lvl="0" indent="0" algn="ctr" rtl="0">
                        <a:spcBef>
                          <a:spcPts val="0"/>
                        </a:spcBef>
                        <a:spcAft>
                          <a:spcPts val="0"/>
                        </a:spcAft>
                        <a:buNone/>
                      </a:pPr>
                      <a:r>
                        <a:rPr lang="ru" sz="1200" dirty="0">
                          <a:solidFill>
                            <a:srgbClr val="C00000"/>
                          </a:solidFill>
                        </a:rPr>
                        <a:t>15</a:t>
                      </a:r>
                      <a:endParaRPr sz="1200"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3"/>
                  </a:ext>
                </a:extLst>
              </a:tr>
              <a:tr h="381000">
                <a:tc>
                  <a:txBody>
                    <a:bodyPr/>
                    <a:lstStyle/>
                    <a:p>
                      <a:pPr marL="0" lvl="0" indent="0" algn="ctr" rtl="0">
                        <a:spcBef>
                          <a:spcPts val="0"/>
                        </a:spcBef>
                        <a:spcAft>
                          <a:spcPts val="0"/>
                        </a:spcAft>
                        <a:buNone/>
                      </a:pPr>
                      <a:r>
                        <a:rPr lang="ru" sz="1200"/>
                        <a:t>От 5 до 20</a:t>
                      </a:r>
                      <a:endParaRPr sz="1200">
                        <a:solidFill>
                          <a:schemeClr val="dk1"/>
                        </a:solidFill>
                      </a:endParaRPr>
                    </a:p>
                  </a:txBody>
                  <a:tcPr marL="91425" marR="91425" marT="91425" marB="91425"/>
                </a:tc>
                <a:tc>
                  <a:txBody>
                    <a:bodyPr/>
                    <a:lstStyle/>
                    <a:p>
                      <a:pPr marL="0" lvl="0" indent="0" algn="ctr" rtl="0">
                        <a:spcBef>
                          <a:spcPts val="0"/>
                        </a:spcBef>
                        <a:spcAft>
                          <a:spcPts val="0"/>
                        </a:spcAft>
                        <a:buNone/>
                      </a:pPr>
                      <a:r>
                        <a:rPr lang="ru" sz="1200" dirty="0"/>
                        <a:t>15</a:t>
                      </a:r>
                      <a:endParaRPr sz="1200" dirty="0">
                        <a:solidFill>
                          <a:schemeClr val="dk1"/>
                        </a:solidFill>
                      </a:endParaRPr>
                    </a:p>
                  </a:txBody>
                  <a:tcPr marL="91425" marR="91425" marT="91425" marB="91425"/>
                </a:tc>
                <a:tc>
                  <a:txBody>
                    <a:bodyPr/>
                    <a:lstStyle/>
                    <a:p>
                      <a:pPr marL="0" lvl="0" indent="0" algn="ctr" rtl="0">
                        <a:spcBef>
                          <a:spcPts val="0"/>
                        </a:spcBef>
                        <a:spcAft>
                          <a:spcPts val="0"/>
                        </a:spcAft>
                        <a:buNone/>
                      </a:pPr>
                      <a:r>
                        <a:rPr lang="ru" sz="1200" dirty="0">
                          <a:solidFill>
                            <a:srgbClr val="C00000"/>
                          </a:solidFill>
                        </a:rPr>
                        <a:t>18</a:t>
                      </a:r>
                      <a:endParaRPr sz="1200"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4"/>
                  </a:ext>
                </a:extLst>
              </a:tr>
              <a:tr h="381000">
                <a:tc>
                  <a:txBody>
                    <a:bodyPr/>
                    <a:lstStyle/>
                    <a:p>
                      <a:pPr marL="0" lvl="0" indent="0" algn="ctr" rtl="0">
                        <a:spcBef>
                          <a:spcPts val="0"/>
                        </a:spcBef>
                        <a:spcAft>
                          <a:spcPts val="0"/>
                        </a:spcAft>
                        <a:buNone/>
                      </a:pPr>
                      <a:r>
                        <a:rPr lang="ru" sz="1200"/>
                        <a:t>От 20 до 50</a:t>
                      </a:r>
                      <a:endParaRPr sz="1200">
                        <a:solidFill>
                          <a:schemeClr val="dk1"/>
                        </a:solidFill>
                      </a:endParaRPr>
                    </a:p>
                  </a:txBody>
                  <a:tcPr marL="91425" marR="91425" marT="91425" marB="91425"/>
                </a:tc>
                <a:tc>
                  <a:txBody>
                    <a:bodyPr/>
                    <a:lstStyle/>
                    <a:p>
                      <a:pPr marL="0" lvl="0" indent="0" algn="ctr" rtl="0">
                        <a:spcBef>
                          <a:spcPts val="0"/>
                        </a:spcBef>
                        <a:spcAft>
                          <a:spcPts val="0"/>
                        </a:spcAft>
                        <a:buNone/>
                      </a:pPr>
                      <a:r>
                        <a:rPr lang="ru" sz="1200" dirty="0"/>
                        <a:t>15</a:t>
                      </a:r>
                      <a:endParaRPr sz="1200" dirty="0">
                        <a:solidFill>
                          <a:schemeClr val="dk1"/>
                        </a:solidFill>
                      </a:endParaRPr>
                    </a:p>
                  </a:txBody>
                  <a:tcPr marL="91425" marR="91425" marT="91425" marB="91425"/>
                </a:tc>
                <a:tc>
                  <a:txBody>
                    <a:bodyPr/>
                    <a:lstStyle/>
                    <a:p>
                      <a:pPr marL="0" lvl="0" indent="0" algn="ctr" rtl="0">
                        <a:spcBef>
                          <a:spcPts val="0"/>
                        </a:spcBef>
                        <a:spcAft>
                          <a:spcPts val="0"/>
                        </a:spcAft>
                        <a:buNone/>
                      </a:pPr>
                      <a:r>
                        <a:rPr lang="ru" sz="1200" dirty="0">
                          <a:solidFill>
                            <a:srgbClr val="C00000"/>
                          </a:solidFill>
                        </a:rPr>
                        <a:t>20</a:t>
                      </a:r>
                      <a:endParaRPr sz="1200"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5"/>
                  </a:ext>
                </a:extLst>
              </a:tr>
              <a:tr h="381000">
                <a:tc>
                  <a:txBody>
                    <a:bodyPr/>
                    <a:lstStyle/>
                    <a:p>
                      <a:pPr marL="0" lvl="0" indent="0" algn="ctr" rtl="0">
                        <a:spcBef>
                          <a:spcPts val="0"/>
                        </a:spcBef>
                        <a:spcAft>
                          <a:spcPts val="0"/>
                        </a:spcAft>
                        <a:buNone/>
                      </a:pPr>
                      <a:r>
                        <a:rPr lang="ru" sz="1200" dirty="0"/>
                        <a:t>Свыше 50</a:t>
                      </a:r>
                      <a:endParaRPr sz="1200" dirty="0">
                        <a:solidFill>
                          <a:schemeClr val="dk1"/>
                        </a:solidFill>
                      </a:endParaRPr>
                    </a:p>
                  </a:txBody>
                  <a:tcPr marL="91425" marR="91425" marT="91425" marB="91425"/>
                </a:tc>
                <a:tc>
                  <a:txBody>
                    <a:bodyPr/>
                    <a:lstStyle/>
                    <a:p>
                      <a:pPr marL="0" lvl="0" indent="0" algn="ctr" rtl="0">
                        <a:spcBef>
                          <a:spcPts val="0"/>
                        </a:spcBef>
                        <a:spcAft>
                          <a:spcPts val="0"/>
                        </a:spcAft>
                        <a:buNone/>
                      </a:pPr>
                      <a:r>
                        <a:rPr lang="ru" sz="1200" dirty="0"/>
                        <a:t>15</a:t>
                      </a:r>
                      <a:endParaRPr sz="1200" dirty="0">
                        <a:solidFill>
                          <a:schemeClr val="dk1"/>
                        </a:solidFill>
                      </a:endParaRPr>
                    </a:p>
                  </a:txBody>
                  <a:tcPr marL="91425" marR="91425" marT="91425" marB="91425"/>
                </a:tc>
                <a:tc>
                  <a:txBody>
                    <a:bodyPr/>
                    <a:lstStyle/>
                    <a:p>
                      <a:pPr marL="0" lvl="0" indent="0" algn="ctr" rtl="0">
                        <a:spcBef>
                          <a:spcPts val="0"/>
                        </a:spcBef>
                        <a:spcAft>
                          <a:spcPts val="0"/>
                        </a:spcAft>
                        <a:buNone/>
                      </a:pPr>
                      <a:r>
                        <a:rPr lang="ru" sz="1200" dirty="0">
                          <a:solidFill>
                            <a:srgbClr val="C00000"/>
                          </a:solidFill>
                        </a:rPr>
                        <a:t>22</a:t>
                      </a:r>
                      <a:endParaRPr sz="1200"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6"/>
                  </a:ext>
                </a:extLst>
              </a:tr>
            </a:tbl>
          </a:graphicData>
        </a:graphic>
      </p:graphicFrame>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10</a:t>
            </a:fld>
            <a:endParaRPr lang="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5"/>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dirty="0"/>
              <a:t>Социальные налоговые вычеты</a:t>
            </a:r>
            <a:endParaRPr dirty="0"/>
          </a:p>
        </p:txBody>
      </p:sp>
      <p:sp>
        <p:nvSpPr>
          <p:cNvPr id="142" name="Google Shape;142;p25"/>
          <p:cNvSpPr txBox="1"/>
          <p:nvPr/>
        </p:nvSpPr>
        <p:spPr>
          <a:xfrm>
            <a:off x="144995" y="1234768"/>
            <a:ext cx="8854060" cy="3908732"/>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ru" sz="1800" dirty="0">
                <a:solidFill>
                  <a:schemeClr val="dk1"/>
                </a:solidFill>
              </a:rPr>
              <a:t>Налогоплательщик может заявить к вычету расходы:</a:t>
            </a:r>
          </a:p>
          <a:p>
            <a:pPr marL="285750" lvl="0" indent="-285750" algn="just" rtl="0">
              <a:spcBef>
                <a:spcPts val="0"/>
              </a:spcBef>
              <a:spcAft>
                <a:spcPts val="0"/>
              </a:spcAft>
              <a:buFontTx/>
              <a:buChar char="-"/>
            </a:pPr>
            <a:r>
              <a:rPr lang="ru" sz="1800" u="sng" dirty="0">
                <a:solidFill>
                  <a:srgbClr val="C00000"/>
                </a:solidFill>
              </a:rPr>
              <a:t>на лекарственные препараты</a:t>
            </a:r>
          </a:p>
          <a:p>
            <a:pPr marL="285750" lvl="0" indent="-285750" algn="just" rtl="0">
              <a:spcBef>
                <a:spcPts val="0"/>
              </a:spcBef>
              <a:spcAft>
                <a:spcPts val="0"/>
              </a:spcAft>
              <a:buFontTx/>
              <a:buChar char="-"/>
            </a:pPr>
            <a:r>
              <a:rPr lang="ru" sz="1800" u="sng" dirty="0">
                <a:solidFill>
                  <a:srgbClr val="C00000"/>
                </a:solidFill>
              </a:rPr>
              <a:t>медицинские услуги</a:t>
            </a:r>
            <a:r>
              <a:rPr lang="ru" sz="1800" dirty="0">
                <a:solidFill>
                  <a:schemeClr val="dk1"/>
                </a:solidFill>
              </a:rPr>
              <a:t> </a:t>
            </a:r>
          </a:p>
          <a:p>
            <a:pPr lvl="0" algn="just" rtl="0">
              <a:spcBef>
                <a:spcPts val="0"/>
              </a:spcBef>
              <a:spcAft>
                <a:spcPts val="0"/>
              </a:spcAft>
            </a:pPr>
            <a:endParaRPr lang="ru" sz="1800" dirty="0">
              <a:solidFill>
                <a:schemeClr val="dk1"/>
              </a:solidFill>
            </a:endParaRPr>
          </a:p>
          <a:p>
            <a:pPr lvl="0" algn="just" rtl="0">
              <a:spcBef>
                <a:spcPts val="0"/>
              </a:spcBef>
              <a:spcAft>
                <a:spcPts val="0"/>
              </a:spcAft>
            </a:pPr>
            <a:r>
              <a:rPr lang="ru" sz="1600" dirty="0">
                <a:solidFill>
                  <a:schemeClr val="dk1"/>
                </a:solidFill>
              </a:rPr>
              <a:t>Медицинские услуги могут быть оказаны 1) самому налогоплательщику, 2) его супругу (супруге) налогоплательщика, 3) родителям, 4) детям до 18 лет (в том числе усыновленным), 5) детям до 24 лет (в т. ч. усыновленным), если они обучаются по очной форме в организациях, осуществляющих образовательную деятельность, 6) подопечным в любом возрасте, если они признаны недееспособными. </a:t>
            </a:r>
          </a:p>
          <a:p>
            <a:pPr lvl="0" algn="just" rtl="0">
              <a:spcBef>
                <a:spcPts val="0"/>
              </a:spcBef>
              <a:spcAft>
                <a:spcPts val="0"/>
              </a:spcAft>
            </a:pPr>
            <a:endParaRPr lang="ru" sz="1800" dirty="0">
              <a:solidFill>
                <a:schemeClr val="dk1"/>
              </a:solidFill>
            </a:endParaRPr>
          </a:p>
          <a:p>
            <a:pPr lvl="0" algn="just" rtl="0">
              <a:spcBef>
                <a:spcPts val="0"/>
              </a:spcBef>
              <a:spcAft>
                <a:spcPts val="0"/>
              </a:spcAft>
            </a:pPr>
            <a:r>
              <a:rPr lang="ru" sz="1800" dirty="0">
                <a:solidFill>
                  <a:schemeClr val="dk1"/>
                </a:solidFill>
              </a:rPr>
              <a:t>Для вычета важно, чтобы расходы были произведены налогоплательщиком за счет собственных средств. </a:t>
            </a:r>
          </a:p>
          <a:p>
            <a:pPr lvl="0" algn="just" rtl="0">
              <a:spcBef>
                <a:spcPts val="0"/>
              </a:spcBef>
              <a:spcAft>
                <a:spcPts val="0"/>
              </a:spcAft>
            </a:pPr>
            <a:r>
              <a:rPr lang="ru" sz="1800" dirty="0">
                <a:solidFill>
                  <a:schemeClr val="dk1"/>
                </a:solidFill>
              </a:rPr>
              <a:t>Вычет по новым правилам применяется к доходам, полученным с 01.01.2024    (п. 20 ст. 19 Закона № 259-ФЗ).</a:t>
            </a:r>
            <a:endParaRPr sz="1800" dirty="0">
              <a:solidFill>
                <a:schemeClr val="dk1"/>
              </a:solidFill>
            </a:endParaRPr>
          </a:p>
        </p:txBody>
      </p:sp>
      <p:sp>
        <p:nvSpPr>
          <p:cNvPr id="2" name="Номер слайда 1"/>
          <p:cNvSpPr>
            <a:spLocks noGrp="1"/>
          </p:cNvSpPr>
          <p:nvPr>
            <p:ph type="sldNum" idx="12"/>
          </p:nvPr>
        </p:nvSpPr>
        <p:spPr>
          <a:xfrm>
            <a:off x="8595300" y="4749900"/>
            <a:ext cx="548700" cy="393600"/>
          </a:xfrm>
        </p:spPr>
        <p:txBody>
          <a:bodyPr/>
          <a:lstStyle/>
          <a:p>
            <a:pPr marL="0" lvl="0" indent="0" algn="r" rtl="0">
              <a:spcBef>
                <a:spcPts val="0"/>
              </a:spcBef>
              <a:spcAft>
                <a:spcPts val="0"/>
              </a:spcAft>
              <a:buNone/>
            </a:pPr>
            <a:fld id="{00000000-1234-1234-1234-123412341234}" type="slidenum">
              <a:rPr lang="ru" smtClean="0"/>
              <a:t>11</a:t>
            </a:fld>
            <a:endParaRPr lang="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6"/>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dirty="0"/>
              <a:t>Стандартные вычеты</a:t>
            </a:r>
            <a:endParaRPr dirty="0"/>
          </a:p>
        </p:txBody>
      </p:sp>
      <p:graphicFrame>
        <p:nvGraphicFramePr>
          <p:cNvPr id="148" name="Google Shape;148;p26"/>
          <p:cNvGraphicFramePr/>
          <p:nvPr>
            <p:extLst>
              <p:ext uri="{D42A27DB-BD31-4B8C-83A1-F6EECF244321}">
                <p14:modId xmlns:p14="http://schemas.microsoft.com/office/powerpoint/2010/main" val="4058603453"/>
              </p:ext>
            </p:extLst>
          </p:nvPr>
        </p:nvGraphicFramePr>
        <p:xfrm>
          <a:off x="311725" y="1514759"/>
          <a:ext cx="8372754" cy="3276540"/>
        </p:xfrm>
        <a:graphic>
          <a:graphicData uri="http://schemas.openxmlformats.org/drawingml/2006/table">
            <a:tbl>
              <a:tblPr>
                <a:tableStyleId>{616DA210-FB5B-4158-B5E0-FEB733F419BA}</a:tableStyleId>
              </a:tblPr>
              <a:tblGrid>
                <a:gridCol w="3399587">
                  <a:extLst>
                    <a:ext uri="{9D8B030D-6E8A-4147-A177-3AD203B41FA5}">
                      <a16:colId xmlns:a16="http://schemas.microsoft.com/office/drawing/2014/main" xmlns="" val="20000"/>
                    </a:ext>
                  </a:extLst>
                </a:gridCol>
                <a:gridCol w="2622517">
                  <a:extLst>
                    <a:ext uri="{9D8B030D-6E8A-4147-A177-3AD203B41FA5}">
                      <a16:colId xmlns:a16="http://schemas.microsoft.com/office/drawing/2014/main" xmlns="" val="20001"/>
                    </a:ext>
                  </a:extLst>
                </a:gridCol>
                <a:gridCol w="2350650">
                  <a:extLst>
                    <a:ext uri="{9D8B030D-6E8A-4147-A177-3AD203B41FA5}">
                      <a16:colId xmlns:a16="http://schemas.microsoft.com/office/drawing/2014/main" xmlns="" val="20002"/>
                    </a:ext>
                  </a:extLst>
                </a:gridCol>
              </a:tblGrid>
              <a:tr h="381000">
                <a:tc>
                  <a:txBody>
                    <a:bodyPr/>
                    <a:lstStyle/>
                    <a:p>
                      <a:pPr marL="0" lvl="0" indent="0" algn="ctr" rtl="0">
                        <a:spcBef>
                          <a:spcPts val="0"/>
                        </a:spcBef>
                        <a:spcAft>
                          <a:spcPts val="0"/>
                        </a:spcAft>
                        <a:buNone/>
                      </a:pPr>
                      <a:r>
                        <a:rPr lang="ru" sz="1100" b="1" dirty="0"/>
                        <a:t>Вычет, руб.</a:t>
                      </a:r>
                      <a:endParaRPr sz="1100" b="1" dirty="0">
                        <a:solidFill>
                          <a:schemeClr val="dk1"/>
                        </a:solidFill>
                      </a:endParaRPr>
                    </a:p>
                  </a:txBody>
                  <a:tcPr marL="91425" marR="91425" marT="91425" marB="91425"/>
                </a:tc>
                <a:tc>
                  <a:txBody>
                    <a:bodyPr/>
                    <a:lstStyle/>
                    <a:p>
                      <a:pPr marL="0" lvl="0" indent="0" algn="ctr" rtl="0">
                        <a:spcBef>
                          <a:spcPts val="0"/>
                        </a:spcBef>
                        <a:spcAft>
                          <a:spcPts val="0"/>
                        </a:spcAft>
                        <a:buNone/>
                      </a:pPr>
                      <a:r>
                        <a:rPr lang="ru" sz="1100" dirty="0"/>
                        <a:t>В 2024</a:t>
                      </a:r>
                      <a:endParaRPr sz="1100" dirty="0">
                        <a:solidFill>
                          <a:schemeClr val="dk1"/>
                        </a:solidFill>
                      </a:endParaRPr>
                    </a:p>
                  </a:txBody>
                  <a:tcPr marL="91425" marR="91425" marT="91425" marB="91425"/>
                </a:tc>
                <a:tc>
                  <a:txBody>
                    <a:bodyPr/>
                    <a:lstStyle/>
                    <a:p>
                      <a:pPr marL="0" lvl="0" indent="0" algn="ctr" rtl="0">
                        <a:spcBef>
                          <a:spcPts val="0"/>
                        </a:spcBef>
                        <a:spcAft>
                          <a:spcPts val="0"/>
                        </a:spcAft>
                        <a:buNone/>
                      </a:pPr>
                      <a:r>
                        <a:rPr lang="ru" sz="1100" b="1" u="sng" dirty="0">
                          <a:solidFill>
                            <a:srgbClr val="C00000"/>
                          </a:solidFill>
                        </a:rPr>
                        <a:t>С 2025</a:t>
                      </a:r>
                      <a:endParaRPr sz="1100" b="1" u="sng"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0"/>
                  </a:ext>
                </a:extLst>
              </a:tr>
              <a:tr h="381000">
                <a:tc>
                  <a:txBody>
                    <a:bodyPr/>
                    <a:lstStyle/>
                    <a:p>
                      <a:pPr marL="0" lvl="0" indent="0" algn="ctr" rtl="0">
                        <a:spcBef>
                          <a:spcPts val="0"/>
                        </a:spcBef>
                        <a:spcAft>
                          <a:spcPts val="0"/>
                        </a:spcAft>
                        <a:buNone/>
                      </a:pPr>
                      <a:r>
                        <a:rPr lang="ru" sz="1100"/>
                        <a:t>Вычет на первого ребёнка</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a:t>1400</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a:solidFill>
                            <a:srgbClr val="C00000"/>
                          </a:solidFill>
                        </a:rPr>
                        <a:t>1400</a:t>
                      </a:r>
                      <a:endParaRPr sz="110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1"/>
                  </a:ext>
                </a:extLst>
              </a:tr>
              <a:tr h="381000">
                <a:tc>
                  <a:txBody>
                    <a:bodyPr/>
                    <a:lstStyle/>
                    <a:p>
                      <a:pPr marL="0" lvl="0" indent="0" algn="ctr" rtl="0">
                        <a:spcBef>
                          <a:spcPts val="0"/>
                        </a:spcBef>
                        <a:spcAft>
                          <a:spcPts val="0"/>
                        </a:spcAft>
                        <a:buNone/>
                      </a:pPr>
                      <a:r>
                        <a:rPr lang="ru" sz="1100"/>
                        <a:t>Вычет на второго ребёнка</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a:t>1400</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dirty="0">
                          <a:solidFill>
                            <a:srgbClr val="C00000"/>
                          </a:solidFill>
                        </a:rPr>
                        <a:t>2800</a:t>
                      </a:r>
                      <a:endParaRPr sz="1100"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2"/>
                  </a:ext>
                </a:extLst>
              </a:tr>
              <a:tr h="381000">
                <a:tc>
                  <a:txBody>
                    <a:bodyPr/>
                    <a:lstStyle/>
                    <a:p>
                      <a:pPr marL="0" lvl="0" indent="0" algn="ctr" rtl="0">
                        <a:spcBef>
                          <a:spcPts val="0"/>
                        </a:spcBef>
                        <a:spcAft>
                          <a:spcPts val="0"/>
                        </a:spcAft>
                        <a:buNone/>
                      </a:pPr>
                      <a:r>
                        <a:rPr lang="ru" sz="1100"/>
                        <a:t>Вычет на третьего и последующих детей</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a:t>3000</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dirty="0">
                          <a:solidFill>
                            <a:srgbClr val="C00000"/>
                          </a:solidFill>
                        </a:rPr>
                        <a:t>6000</a:t>
                      </a:r>
                      <a:endParaRPr sz="1100"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3"/>
                  </a:ext>
                </a:extLst>
              </a:tr>
              <a:tr h="381000">
                <a:tc>
                  <a:txBody>
                    <a:bodyPr/>
                    <a:lstStyle/>
                    <a:p>
                      <a:pPr marL="0" lvl="0" indent="0" algn="ctr" rtl="0">
                        <a:spcBef>
                          <a:spcPts val="0"/>
                        </a:spcBef>
                        <a:spcAft>
                          <a:spcPts val="0"/>
                        </a:spcAft>
                        <a:buNone/>
                      </a:pPr>
                      <a:r>
                        <a:rPr lang="ru" sz="1100"/>
                        <a:t>Вычет на ребёнка-инвалида (инвалида детства) предоставляемый родителю, супруге родителя, усыновителю</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a:t>12000</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dirty="0">
                          <a:solidFill>
                            <a:srgbClr val="C00000"/>
                          </a:solidFill>
                        </a:rPr>
                        <a:t>12000</a:t>
                      </a:r>
                      <a:endParaRPr sz="1100"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4"/>
                  </a:ext>
                </a:extLst>
              </a:tr>
              <a:tr h="381000">
                <a:tc>
                  <a:txBody>
                    <a:bodyPr/>
                    <a:lstStyle/>
                    <a:p>
                      <a:pPr marL="0" lvl="0" indent="0" algn="ctr" rtl="0">
                        <a:spcBef>
                          <a:spcPts val="0"/>
                        </a:spcBef>
                        <a:spcAft>
                          <a:spcPts val="0"/>
                        </a:spcAft>
                        <a:buNone/>
                      </a:pPr>
                      <a:r>
                        <a:rPr lang="ru" sz="1100"/>
                        <a:t>Вычет на ребёнка-инвалида (инвалида детства) предоставляемый опекуну, попечителю, приёмному родителю и супругу</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a:t>6000</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dirty="0">
                          <a:solidFill>
                            <a:srgbClr val="C00000"/>
                          </a:solidFill>
                        </a:rPr>
                        <a:t>12000</a:t>
                      </a:r>
                      <a:endParaRPr sz="1100"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5"/>
                  </a:ext>
                </a:extLst>
              </a:tr>
              <a:tr h="381000">
                <a:tc>
                  <a:txBody>
                    <a:bodyPr/>
                    <a:lstStyle/>
                    <a:p>
                      <a:pPr marL="0" lvl="0" indent="0" algn="ctr" rtl="0">
                        <a:spcBef>
                          <a:spcPts val="0"/>
                        </a:spcBef>
                        <a:spcAft>
                          <a:spcPts val="0"/>
                        </a:spcAft>
                        <a:buNone/>
                      </a:pPr>
                      <a:r>
                        <a:rPr lang="ru" sz="1100"/>
                        <a:t>Предельный размер дохода для вычета</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a:t>350000</a:t>
                      </a:r>
                      <a:endParaRPr sz="1100">
                        <a:solidFill>
                          <a:schemeClr val="dk1"/>
                        </a:solidFill>
                      </a:endParaRPr>
                    </a:p>
                  </a:txBody>
                  <a:tcPr marL="91425" marR="91425" marT="91425" marB="91425"/>
                </a:tc>
                <a:tc>
                  <a:txBody>
                    <a:bodyPr/>
                    <a:lstStyle/>
                    <a:p>
                      <a:pPr marL="0" lvl="0" indent="0" algn="ctr" rtl="0">
                        <a:spcBef>
                          <a:spcPts val="0"/>
                        </a:spcBef>
                        <a:spcAft>
                          <a:spcPts val="0"/>
                        </a:spcAft>
                        <a:buNone/>
                      </a:pPr>
                      <a:r>
                        <a:rPr lang="ru" sz="1100" dirty="0">
                          <a:solidFill>
                            <a:srgbClr val="C00000"/>
                          </a:solidFill>
                        </a:rPr>
                        <a:t>450000</a:t>
                      </a:r>
                      <a:endParaRPr sz="1100" dirty="0">
                        <a:solidFill>
                          <a:srgbClr val="C00000"/>
                        </a:solidFill>
                      </a:endParaRPr>
                    </a:p>
                  </a:txBody>
                  <a:tcPr marL="91425" marR="91425" marT="91425" marB="91425">
                    <a:solidFill>
                      <a:schemeClr val="bg2">
                        <a:lumMod val="20000"/>
                        <a:lumOff val="80000"/>
                      </a:schemeClr>
                    </a:solidFill>
                  </a:tcPr>
                </a:tc>
                <a:extLst>
                  <a:ext uri="{0D108BD9-81ED-4DB2-BD59-A6C34878D82A}">
                    <a16:rowId xmlns:a16="http://schemas.microsoft.com/office/drawing/2014/main" xmlns="" val="10006"/>
                  </a:ext>
                </a:extLst>
              </a:tr>
            </a:tbl>
          </a:graphicData>
        </a:graphic>
      </p:graphicFrame>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12</a:t>
            </a:fld>
            <a:endParaRPr lang="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7"/>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dirty="0"/>
              <a:t>Стандартные вычеты</a:t>
            </a:r>
            <a:endParaRPr dirty="0"/>
          </a:p>
        </p:txBody>
      </p:sp>
      <p:sp>
        <p:nvSpPr>
          <p:cNvPr id="154" name="Google Shape;154;p27"/>
          <p:cNvSpPr txBox="1"/>
          <p:nvPr/>
        </p:nvSpPr>
        <p:spPr>
          <a:xfrm>
            <a:off x="110987" y="1225025"/>
            <a:ext cx="8922076" cy="2600682"/>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ru" sz="1600" dirty="0">
                <a:solidFill>
                  <a:schemeClr val="dk1"/>
                </a:solidFill>
              </a:rPr>
              <a:t>Заявление на получение вычетов на детей работник представлять работодателю не обязан </a:t>
            </a:r>
            <a:r>
              <a:rPr lang="ru" sz="1600" dirty="0">
                <a:solidFill>
                  <a:srgbClr val="C00000"/>
                </a:solidFill>
              </a:rPr>
              <a:t>(пп. 4 п. 1 ст. 218 НК РФ)</a:t>
            </a:r>
            <a:r>
              <a:rPr lang="ru" sz="1600" dirty="0">
                <a:solidFill>
                  <a:schemeClr val="dk1"/>
                </a:solidFill>
              </a:rPr>
              <a:t>. Если сведения о детях есть у работодателя, Налоговый кодекс РФ не обязывает работников представлять документы, подтверждающие право на вычеты на детей. Мы рекомендуем запрашивать подтверждающие документы у работника при предоставлении вычета впервые </a:t>
            </a:r>
            <a:r>
              <a:rPr lang="ru" sz="1600" dirty="0">
                <a:solidFill>
                  <a:srgbClr val="C00000"/>
                </a:solidFill>
              </a:rPr>
              <a:t>(пп. 4 п. 1 ст. 218 НК РФ)</a:t>
            </a:r>
            <a:r>
              <a:rPr lang="ru" sz="1600" dirty="0">
                <a:solidFill>
                  <a:schemeClr val="dk1"/>
                </a:solidFill>
              </a:rPr>
              <a:t>. </a:t>
            </a:r>
          </a:p>
          <a:p>
            <a:pPr marL="0" lvl="0" indent="0" algn="just" rtl="0">
              <a:spcBef>
                <a:spcPts val="0"/>
              </a:spcBef>
              <a:spcAft>
                <a:spcPts val="0"/>
              </a:spcAft>
              <a:buNone/>
            </a:pPr>
            <a:endParaRPr lang="ru" sz="1100" dirty="0">
              <a:solidFill>
                <a:schemeClr val="dk1"/>
              </a:solidFill>
            </a:endParaRPr>
          </a:p>
          <a:p>
            <a:pPr marL="0" lvl="0" indent="0" algn="just" rtl="0">
              <a:spcBef>
                <a:spcPts val="0"/>
              </a:spcBef>
              <a:spcAft>
                <a:spcPts val="0"/>
              </a:spcAft>
              <a:buNone/>
            </a:pPr>
            <a:r>
              <a:rPr lang="ru" sz="1100" dirty="0">
                <a:solidFill>
                  <a:schemeClr val="dk1"/>
                </a:solidFill>
              </a:rPr>
              <a:t>К документам, подтверждающим право на стандартный вычет на детей по НДФЛ относятся следующие документы: </a:t>
            </a:r>
            <a:endParaRPr sz="1100" dirty="0">
              <a:solidFill>
                <a:schemeClr val="dk1"/>
              </a:solidFill>
            </a:endParaRPr>
          </a:p>
          <a:p>
            <a:pPr marL="355600" lvl="0" indent="-228600" algn="l" rtl="0">
              <a:spcBef>
                <a:spcPts val="0"/>
              </a:spcBef>
              <a:spcAft>
                <a:spcPts val="0"/>
              </a:spcAft>
              <a:buClr>
                <a:schemeClr val="dk1"/>
              </a:buClr>
              <a:buSzPts val="1600"/>
              <a:buFont typeface="Arial" panose="020B0604020202020204" pitchFamily="34" charset="0"/>
              <a:buChar char="•"/>
            </a:pPr>
            <a:r>
              <a:rPr lang="ru" sz="1100" dirty="0">
                <a:solidFill>
                  <a:schemeClr val="dk1"/>
                </a:solidFill>
              </a:rPr>
              <a:t>копия свидетельства о рождении ребенка, свидетельство об установлении отцовства или справка об усыновлении (удочерении), копия удостоверения приемного родителя; </a:t>
            </a:r>
            <a:endParaRPr sz="1100" dirty="0">
              <a:solidFill>
                <a:schemeClr val="dk1"/>
              </a:solidFill>
            </a:endParaRPr>
          </a:p>
          <a:p>
            <a:pPr marL="355600" lvl="0" indent="-228600" algn="l" rtl="0">
              <a:spcBef>
                <a:spcPts val="0"/>
              </a:spcBef>
              <a:spcAft>
                <a:spcPts val="0"/>
              </a:spcAft>
              <a:buClr>
                <a:schemeClr val="dk1"/>
              </a:buClr>
              <a:buSzPts val="1600"/>
              <a:buFont typeface="Arial" panose="020B0604020202020204" pitchFamily="34" charset="0"/>
              <a:buChar char="•"/>
            </a:pPr>
            <a:r>
              <a:rPr lang="ru" sz="1100" dirty="0">
                <a:solidFill>
                  <a:schemeClr val="dk1"/>
                </a:solidFill>
              </a:rPr>
              <a:t>документы, подтверждающие уплату алиментов на ребенка; </a:t>
            </a:r>
            <a:endParaRPr sz="1100" dirty="0">
              <a:solidFill>
                <a:schemeClr val="dk1"/>
              </a:solidFill>
            </a:endParaRPr>
          </a:p>
          <a:p>
            <a:pPr marL="355600" lvl="0" indent="-228600" algn="l" rtl="0">
              <a:spcBef>
                <a:spcPts val="0"/>
              </a:spcBef>
              <a:spcAft>
                <a:spcPts val="0"/>
              </a:spcAft>
              <a:buClr>
                <a:schemeClr val="dk1"/>
              </a:buClr>
              <a:buSzPts val="1600"/>
              <a:buFont typeface="Arial" panose="020B0604020202020204" pitchFamily="34" charset="0"/>
              <a:buChar char="•"/>
            </a:pPr>
            <a:r>
              <a:rPr lang="ru" sz="1100" dirty="0">
                <a:solidFill>
                  <a:schemeClr val="dk1"/>
                </a:solidFill>
              </a:rPr>
              <a:t>справка из учебного заведения, в котором ребенок учится;  </a:t>
            </a:r>
            <a:endParaRPr sz="1100" dirty="0">
              <a:solidFill>
                <a:schemeClr val="dk1"/>
              </a:solidFill>
            </a:endParaRPr>
          </a:p>
          <a:p>
            <a:pPr marL="355600" lvl="0" indent="-228600" algn="l" rtl="0">
              <a:spcBef>
                <a:spcPts val="0"/>
              </a:spcBef>
              <a:spcAft>
                <a:spcPts val="0"/>
              </a:spcAft>
              <a:buClr>
                <a:schemeClr val="dk1"/>
              </a:buClr>
              <a:buSzPts val="1600"/>
              <a:buFont typeface="Arial" panose="020B0604020202020204" pitchFamily="34" charset="0"/>
              <a:buChar char="•"/>
            </a:pPr>
            <a:r>
              <a:rPr lang="ru" sz="1100" dirty="0">
                <a:solidFill>
                  <a:schemeClr val="dk1"/>
                </a:solidFill>
              </a:rPr>
              <a:t>справка об установлении инвалидности ребенка. (Письмо Минфина России от 11.11.2024 № 03-04-05/110909)</a:t>
            </a:r>
            <a:endParaRPr sz="1100" dirty="0">
              <a:solidFill>
                <a:schemeClr val="dk1"/>
              </a:solidFill>
            </a:endParaRPr>
          </a:p>
        </p:txBody>
      </p:sp>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13</a:t>
            </a:fld>
            <a:endParaRPr lang="ru"/>
          </a:p>
        </p:txBody>
      </p:sp>
      <p:sp>
        <p:nvSpPr>
          <p:cNvPr id="5" name="Google Shape;160;p28"/>
          <p:cNvSpPr txBox="1"/>
          <p:nvPr/>
        </p:nvSpPr>
        <p:spPr>
          <a:xfrm>
            <a:off x="156943" y="3794963"/>
            <a:ext cx="8876120" cy="1261854"/>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ru" dirty="0">
                <a:solidFill>
                  <a:schemeClr val="dk1"/>
                </a:solidFill>
              </a:rPr>
              <a:t>В дальнейшем работник должен информировать налогового агента, если меняются основания для получения вычета </a:t>
            </a:r>
            <a:r>
              <a:rPr lang="ru" dirty="0">
                <a:solidFill>
                  <a:srgbClr val="C00000"/>
                </a:solidFill>
              </a:rPr>
              <a:t>(пп. 4 п. 1 ст. 218 НК РФ)</a:t>
            </a:r>
            <a:r>
              <a:rPr lang="ru" dirty="0">
                <a:solidFill>
                  <a:schemeClr val="dk1"/>
                </a:solidFill>
              </a:rPr>
              <a:t>. Если сотрудник начал работать у вас не с начала года (например, пришел в середине года), то для получения стандартного вычета на детей он, кроме подтверждающих документов (если у вас нет сведений о детях), должен представить вам справку о доходах и суммах налога физического лица. Это следует из </a:t>
            </a:r>
            <a:r>
              <a:rPr lang="ru" dirty="0">
                <a:solidFill>
                  <a:srgbClr val="C00000"/>
                </a:solidFill>
              </a:rPr>
              <a:t>п. 3 ст. 218, п. 3 ст. 230 НК РФ</a:t>
            </a:r>
            <a:r>
              <a:rPr lang="ru" dirty="0">
                <a:solidFill>
                  <a:schemeClr val="dk1"/>
                </a:solidFill>
              </a:rPr>
              <a:t>.</a:t>
            </a:r>
            <a:endParaRPr dirty="0">
              <a:solidFill>
                <a:schemeClr val="dk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9"/>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dirty="0"/>
              <a:t>Стандартные вычеты</a:t>
            </a:r>
            <a:endParaRPr dirty="0"/>
          </a:p>
        </p:txBody>
      </p:sp>
      <p:sp>
        <p:nvSpPr>
          <p:cNvPr id="166" name="Google Shape;166;p29"/>
          <p:cNvSpPr txBox="1"/>
          <p:nvPr/>
        </p:nvSpPr>
        <p:spPr>
          <a:xfrm>
            <a:off x="347250" y="1277275"/>
            <a:ext cx="8449500" cy="2154406"/>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ru" sz="1600" dirty="0">
                <a:solidFill>
                  <a:schemeClr val="dk1"/>
                </a:solidFill>
              </a:rPr>
              <a:t>Если вы впервые предоставляете работнику вычет на детей, убедитесь, что у вас есть соответствующие подтверждающие документы (их копии). При их отсутствии запросите у работника недостающие документы. Если в прошлом налоговом периоде вы уже предоставляли работнику вычет на ребенка, вы можете продолжать предоставлять его на основании ранее полученных документов </a:t>
            </a:r>
            <a:r>
              <a:rPr lang="ru" sz="1100" dirty="0">
                <a:solidFill>
                  <a:schemeClr val="dk1"/>
                </a:solidFill>
              </a:rPr>
              <a:t>(Основным документом, на основании которого определяется наличие у работника права на вычет на ребенка, а также размер этого вычета - это свидетельства о рождении всех детей, включая тех, вычет на которых не положен, например, из-за достижения 18 лет. Свидетельства на взрослых детей понадобятся для правильного определения количества детей, потому что это повлияет на размер вычета).</a:t>
            </a:r>
            <a:endParaRPr sz="1100" dirty="0">
              <a:solidFill>
                <a:schemeClr val="dk1"/>
              </a:solidFill>
            </a:endParaRPr>
          </a:p>
        </p:txBody>
      </p:sp>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14</a:t>
            </a:fld>
            <a:endParaRPr lang="ru"/>
          </a:p>
        </p:txBody>
      </p:sp>
      <p:sp>
        <p:nvSpPr>
          <p:cNvPr id="3" name="Прямоугольник 2"/>
          <p:cNvSpPr/>
          <p:nvPr/>
        </p:nvSpPr>
        <p:spPr>
          <a:xfrm>
            <a:off x="347250" y="3475022"/>
            <a:ext cx="8560027" cy="1384995"/>
          </a:xfrm>
          <a:prstGeom prst="rect">
            <a:avLst/>
          </a:prstGeom>
        </p:spPr>
        <p:txBody>
          <a:bodyPr wrap="square">
            <a:spAutoFit/>
          </a:bodyPr>
          <a:lstStyle/>
          <a:p>
            <a:pPr lvl="0" algn="just"/>
            <a:r>
              <a:rPr lang="ru-RU" dirty="0">
                <a:solidFill>
                  <a:schemeClr val="dk1"/>
                </a:solidFill>
              </a:rPr>
              <a:t>Если в течение года стандартные налоговые вычеты были предоставлены одним или несколькими налоговыми агентами в большем размере, чем предусмотрено законодательством, то по окончании года налоговые органы произведут перерасчет. Соответствующая сумма НДФЛ будет включена в налоговое уведомление. Если вычет предоставлен в меньшем размере, работник по окончании налогового периода может обратиться в налоговый орган за перерасчетом налоговой базы </a:t>
            </a:r>
            <a:r>
              <a:rPr lang="ru-RU" sz="1200" dirty="0">
                <a:solidFill>
                  <a:srgbClr val="C00000"/>
                </a:solidFill>
              </a:rPr>
              <a:t>(п. 4 ст. 218 НК РФ).</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31"/>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dirty="0"/>
              <a:t>Стандартные вычеты</a:t>
            </a:r>
            <a:endParaRPr dirty="0"/>
          </a:p>
        </p:txBody>
      </p:sp>
      <p:sp>
        <p:nvSpPr>
          <p:cNvPr id="178" name="Google Shape;178;p31"/>
          <p:cNvSpPr txBox="1"/>
          <p:nvPr/>
        </p:nvSpPr>
        <p:spPr>
          <a:xfrm>
            <a:off x="249775" y="1444373"/>
            <a:ext cx="8449500" cy="2678100"/>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ru" sz="1800" dirty="0">
                <a:solidFill>
                  <a:schemeClr val="dk1"/>
                </a:solidFill>
              </a:rPr>
              <a:t>Вводится стандартный вычет в размере 18 000 руб. за налоговый период для лиц, выполнивших нормативы испытаний (тестов) комплекса </a:t>
            </a:r>
            <a:r>
              <a:rPr lang="ru" sz="1800" dirty="0">
                <a:solidFill>
                  <a:srgbClr val="C00000"/>
                </a:solidFill>
              </a:rPr>
              <a:t>"Готов к труду и обороне" (ГТО)</a:t>
            </a:r>
            <a:r>
              <a:rPr lang="ru" sz="1800" dirty="0">
                <a:solidFill>
                  <a:schemeClr val="dk1"/>
                </a:solidFill>
              </a:rPr>
              <a:t> и награжденных знаком отличия или подтвердивших этот знак. </a:t>
            </a:r>
            <a:r>
              <a:rPr lang="ru" sz="1800" dirty="0">
                <a:solidFill>
                  <a:srgbClr val="C00000"/>
                </a:solidFill>
              </a:rPr>
              <a:t>Условие получения вычета – прохождение диспансеризации в этом же году.</a:t>
            </a:r>
            <a:r>
              <a:rPr lang="ru" sz="1800" dirty="0">
                <a:solidFill>
                  <a:schemeClr val="dk1"/>
                </a:solidFill>
              </a:rPr>
              <a:t> Налоговый вычет может предоставить налоговый агент, если налогоплательщик обратился к нему. Причем вычет может быть предоставлен агентом единовременно в любой месяц налогового периода, но при условии, что прохождение ГТО и диспансеризация подтверждены документально.</a:t>
            </a:r>
            <a:endParaRPr sz="1800" dirty="0">
              <a:solidFill>
                <a:schemeClr val="dk1"/>
              </a:solidFill>
            </a:endParaRPr>
          </a:p>
        </p:txBody>
      </p:sp>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15</a:t>
            </a:fld>
            <a:endParaRPr lang="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2"/>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dirty="0"/>
              <a:t>Стандартные вычеты</a:t>
            </a:r>
            <a:endParaRPr dirty="0"/>
          </a:p>
        </p:txBody>
      </p:sp>
      <p:sp>
        <p:nvSpPr>
          <p:cNvPr id="184" name="Google Shape;184;p32"/>
          <p:cNvSpPr txBox="1"/>
          <p:nvPr/>
        </p:nvSpPr>
        <p:spPr>
          <a:xfrm>
            <a:off x="297308" y="1300483"/>
            <a:ext cx="8449500" cy="3447067"/>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ru" sz="1800" dirty="0">
                <a:solidFill>
                  <a:srgbClr val="C00000"/>
                </a:solidFill>
              </a:rPr>
              <a:t>Срок предоставления отчетности в Министерства юстиции Российской Федерации - 15.04.2025 (включительно). </a:t>
            </a:r>
            <a:endParaRPr sz="1800" dirty="0">
              <a:solidFill>
                <a:srgbClr val="C00000"/>
              </a:solidFill>
            </a:endParaRPr>
          </a:p>
          <a:p>
            <a:pPr marL="0" lvl="0" indent="0" algn="just" rtl="0">
              <a:spcBef>
                <a:spcPts val="0"/>
              </a:spcBef>
              <a:spcAft>
                <a:spcPts val="0"/>
              </a:spcAft>
              <a:buNone/>
            </a:pPr>
            <a:r>
              <a:rPr lang="ru" sz="1600" dirty="0">
                <a:solidFill>
                  <a:schemeClr val="dk1"/>
                </a:solidFill>
              </a:rPr>
              <a:t>Для отдельных категорий некоммерческих организаций необходимо представить дополнительную отчетность. </a:t>
            </a:r>
            <a:endParaRPr sz="1600" dirty="0">
              <a:solidFill>
                <a:schemeClr val="dk1"/>
              </a:solidFill>
            </a:endParaRPr>
          </a:p>
          <a:p>
            <a:pPr marL="0" lvl="0" indent="0" algn="just" rtl="0">
              <a:spcBef>
                <a:spcPts val="0"/>
              </a:spcBef>
              <a:spcAft>
                <a:spcPts val="0"/>
              </a:spcAft>
              <a:buNone/>
            </a:pPr>
            <a:r>
              <a:rPr lang="ru" sz="1600" dirty="0">
                <a:solidFill>
                  <a:schemeClr val="dk1"/>
                </a:solidFill>
              </a:rPr>
              <a:t>Так, для благотворительных организаций в соответствии с пунктами 2, 3 статьи 19 Федерального закона от 11.08.1995 № 135-ФЗ «О благотворительной деятельности и добровольчестве (волонтерстве)» предусмотрена обязанность предоставления следующей информации: </a:t>
            </a:r>
            <a:endParaRPr sz="1600" dirty="0">
              <a:solidFill>
                <a:schemeClr val="dk1"/>
              </a:solidFill>
            </a:endParaRPr>
          </a:p>
          <a:p>
            <a:pPr marL="469900" lvl="0" indent="-342900" algn="just" rtl="0">
              <a:spcBef>
                <a:spcPts val="0"/>
              </a:spcBef>
              <a:spcAft>
                <a:spcPts val="0"/>
              </a:spcAft>
              <a:buClr>
                <a:schemeClr val="dk1"/>
              </a:buClr>
              <a:buSzPts val="1600"/>
              <a:buFont typeface="+mj-lt"/>
              <a:buAutoNum type="arabicPeriod"/>
            </a:pPr>
            <a:r>
              <a:rPr lang="ru" sz="1600" dirty="0">
                <a:solidFill>
                  <a:schemeClr val="dk1"/>
                </a:solidFill>
              </a:rPr>
              <a:t>отчета о благотворительной деятельности в срок </a:t>
            </a:r>
            <a:r>
              <a:rPr lang="ru" sz="1600" dirty="0">
                <a:solidFill>
                  <a:srgbClr val="C00000"/>
                </a:solidFill>
              </a:rPr>
              <a:t>не позднее 31.03.2025</a:t>
            </a:r>
            <a:r>
              <a:rPr lang="ru" sz="1600" dirty="0">
                <a:solidFill>
                  <a:schemeClr val="dk1"/>
                </a:solidFill>
              </a:rPr>
              <a:t>; </a:t>
            </a:r>
            <a:endParaRPr sz="1600" dirty="0">
              <a:solidFill>
                <a:schemeClr val="dk1"/>
              </a:solidFill>
            </a:endParaRPr>
          </a:p>
          <a:p>
            <a:pPr marL="469900" lvl="0" indent="-342900" algn="just" rtl="0">
              <a:spcBef>
                <a:spcPts val="0"/>
              </a:spcBef>
              <a:spcAft>
                <a:spcPts val="0"/>
              </a:spcAft>
              <a:buClr>
                <a:schemeClr val="dk1"/>
              </a:buClr>
              <a:buSzPts val="1600"/>
              <a:buFont typeface="+mj-lt"/>
              <a:buAutoNum type="arabicPeriod"/>
            </a:pPr>
            <a:r>
              <a:rPr lang="ru" sz="1600" dirty="0">
                <a:solidFill>
                  <a:schemeClr val="dk1"/>
                </a:solidFill>
              </a:rPr>
              <a:t>отчета об использовании собранных благотворительных пожертвований (для организаций, использующих ящик для сбора благотворительных пожертвований) в срок </a:t>
            </a:r>
            <a:r>
              <a:rPr lang="ru" sz="1600" dirty="0">
                <a:solidFill>
                  <a:srgbClr val="C00000"/>
                </a:solidFill>
              </a:rPr>
              <a:t>до 15.04.2025 </a:t>
            </a:r>
            <a:r>
              <a:rPr lang="ru" sz="1600" dirty="0">
                <a:solidFill>
                  <a:schemeClr val="dk1"/>
                </a:solidFill>
              </a:rPr>
              <a:t>включительно (путем его размещения на Портале Минюста России, а также на сайте некоммерческой организации (при его наличии).</a:t>
            </a:r>
            <a:endParaRPr sz="1600" dirty="0">
              <a:solidFill>
                <a:schemeClr val="dk1"/>
              </a:solidFill>
            </a:endParaRPr>
          </a:p>
        </p:txBody>
      </p:sp>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16</a:t>
            </a:fld>
            <a:endParaRPr lang="r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33"/>
          <p:cNvSpPr txBox="1">
            <a:spLocks noGrp="1"/>
          </p:cNvSpPr>
          <p:nvPr>
            <p:ph type="title"/>
          </p:nvPr>
        </p:nvSpPr>
        <p:spPr>
          <a:xfrm>
            <a:off x="311700" y="335550"/>
            <a:ext cx="8520600" cy="623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ru" dirty="0"/>
              <a:t>Доступ к Порталу Минюста России для некоммерческих организаций: </a:t>
            </a:r>
            <a:endParaRPr dirty="0"/>
          </a:p>
        </p:txBody>
      </p:sp>
      <p:sp>
        <p:nvSpPr>
          <p:cNvPr id="190" name="Google Shape;190;p33"/>
          <p:cNvSpPr txBox="1"/>
          <p:nvPr/>
        </p:nvSpPr>
        <p:spPr>
          <a:xfrm>
            <a:off x="347250" y="1277275"/>
            <a:ext cx="8449500" cy="264684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lang="ru" sz="2000" dirty="0">
              <a:solidFill>
                <a:schemeClr val="dk1"/>
              </a:solidFill>
            </a:endParaRPr>
          </a:p>
          <a:p>
            <a:pPr marL="0" lvl="0" indent="0" algn="just" rtl="0">
              <a:spcBef>
                <a:spcPts val="0"/>
              </a:spcBef>
              <a:spcAft>
                <a:spcPts val="0"/>
              </a:spcAft>
              <a:buNone/>
            </a:pPr>
            <a:r>
              <a:rPr lang="ru" sz="2000" dirty="0">
                <a:solidFill>
                  <a:schemeClr val="dk1"/>
                </a:solidFill>
              </a:rPr>
              <a:t>Для того чтобы подать отчет о своей деятельности некоммерческим организациям нужно заполнить унифицированную форму в личном кабинете. </a:t>
            </a:r>
          </a:p>
          <a:p>
            <a:pPr marL="0" lvl="0" indent="0" algn="just" rtl="0">
              <a:spcBef>
                <a:spcPts val="0"/>
              </a:spcBef>
              <a:spcAft>
                <a:spcPts val="0"/>
              </a:spcAft>
              <a:buNone/>
            </a:pPr>
            <a:r>
              <a:rPr lang="ru" sz="2000" dirty="0">
                <a:solidFill>
                  <a:schemeClr val="dk1"/>
                </a:solidFill>
              </a:rPr>
              <a:t>Вход в личный кабинет осуществляется с помощью учетной записи организации на Едином портале государственных услуг.</a:t>
            </a:r>
            <a:endParaRPr sz="2000" dirty="0">
              <a:solidFill>
                <a:schemeClr val="dk1"/>
              </a:solidFill>
            </a:endParaRPr>
          </a:p>
          <a:p>
            <a:pPr marL="0" lvl="0" indent="0" algn="l" rtl="0">
              <a:spcBef>
                <a:spcPts val="0"/>
              </a:spcBef>
              <a:spcAft>
                <a:spcPts val="0"/>
              </a:spcAft>
              <a:buNone/>
            </a:pPr>
            <a:endParaRPr sz="2000" dirty="0">
              <a:solidFill>
                <a:schemeClr val="dk1"/>
              </a:solidFill>
            </a:endParaRPr>
          </a:p>
          <a:p>
            <a:pPr marL="0" lvl="0" indent="0" algn="l" rtl="0">
              <a:spcBef>
                <a:spcPts val="0"/>
              </a:spcBef>
              <a:spcAft>
                <a:spcPts val="0"/>
              </a:spcAft>
              <a:buNone/>
            </a:pPr>
            <a:r>
              <a:rPr lang="ru" sz="2000" dirty="0">
                <a:solidFill>
                  <a:srgbClr val="C00000"/>
                </a:solidFill>
              </a:rPr>
              <a:t>Портал Минюста России: https://nco.minjust.gov.ru.</a:t>
            </a:r>
            <a:endParaRPr sz="2000" dirty="0">
              <a:solidFill>
                <a:srgbClr val="C00000"/>
              </a:solidFill>
            </a:endParaRPr>
          </a:p>
        </p:txBody>
      </p:sp>
      <p:sp>
        <p:nvSpPr>
          <p:cNvPr id="191" name="Google Shape;191;p33"/>
          <p:cNvSpPr txBox="1"/>
          <p:nvPr/>
        </p:nvSpPr>
        <p:spPr>
          <a:xfrm>
            <a:off x="0" y="0"/>
            <a:ext cx="3000000" cy="369300"/>
          </a:xfrm>
          <a:prstGeom prst="rect">
            <a:avLst/>
          </a:prstGeom>
          <a:noFill/>
          <a:ln>
            <a:noFill/>
          </a:ln>
        </p:spPr>
        <p:txBody>
          <a:bodyPr spcFirstLastPara="1" wrap="square" lIns="91425" tIns="91425" rIns="91425" bIns="91425" anchor="t" anchorCtr="0">
            <a:spAutoFit/>
          </a:bodyPr>
          <a:lstStyle/>
          <a:p>
            <a:pPr marL="0" lvl="0" indent="12700" algn="just" rtl="0">
              <a:spcBef>
                <a:spcPts val="1200"/>
              </a:spcBef>
              <a:spcAft>
                <a:spcPts val="0"/>
              </a:spcAft>
              <a:buNone/>
            </a:pPr>
            <a:endParaRPr sz="1200" b="1">
              <a:solidFill>
                <a:srgbClr val="333333"/>
              </a:solidFill>
              <a:highlight>
                <a:srgbClr val="FFFFFF"/>
              </a:highlight>
              <a:latin typeface="Times New Roman"/>
              <a:ea typeface="Times New Roman"/>
              <a:cs typeface="Times New Roman"/>
              <a:sym typeface="Times New Roman"/>
            </a:endParaRPr>
          </a:p>
        </p:txBody>
      </p:sp>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17</a:t>
            </a:fld>
            <a:endParaRPr lang="ru"/>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18</a:t>
            </a:fld>
            <a:endParaRPr lang="ru"/>
          </a:p>
        </p:txBody>
      </p:sp>
      <p:sp>
        <p:nvSpPr>
          <p:cNvPr id="4" name="Google Shape;64;p13"/>
          <p:cNvSpPr txBox="1">
            <a:spLocks/>
          </p:cNvSpPr>
          <p:nvPr/>
        </p:nvSpPr>
        <p:spPr>
          <a:xfrm>
            <a:off x="711950" y="1237308"/>
            <a:ext cx="7659278" cy="1270221"/>
          </a:xfrm>
          <a:prstGeom prst="rect">
            <a:avLst/>
          </a:prstGeom>
        </p:spPr>
        <p:txBody>
          <a:bodyPr spcFirstLastPara="1" wrap="square" lIns="91425" tIns="91425" rIns="91425" bIns="91425" anchor="t" anchorCtr="0">
            <a:normAutofit fontScale="97500"/>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ru-RU" sz="3200" dirty="0"/>
              <a:t>Благодарю за внимание!</a:t>
            </a:r>
          </a:p>
        </p:txBody>
      </p:sp>
      <p:sp>
        <p:nvSpPr>
          <p:cNvPr id="5" name="Текст 1"/>
          <p:cNvSpPr>
            <a:spLocks noGrp="1"/>
          </p:cNvSpPr>
          <p:nvPr>
            <p:ph type="body" idx="1"/>
          </p:nvPr>
        </p:nvSpPr>
        <p:spPr/>
        <p:txBody>
          <a:bodyPr/>
          <a:lstStyle/>
          <a:p>
            <a:r>
              <a:rPr lang="ru-RU" b="1" dirty="0"/>
              <a:t>Карлова Татьяна Владимировна (тел. 89521059775, </a:t>
            </a:r>
            <a:r>
              <a:rPr lang="en-US" b="1" dirty="0"/>
              <a:t>e-mail</a:t>
            </a:r>
            <a:r>
              <a:rPr lang="ru-RU" b="1" dirty="0"/>
              <a:t>: </a:t>
            </a:r>
            <a:r>
              <a:rPr lang="en-US" b="1" dirty="0"/>
              <a:t>tatiana@Karloff.ru)</a:t>
            </a:r>
            <a:endParaRPr lang="ru-RU" b="1" dirty="0"/>
          </a:p>
          <a:p>
            <a:endParaRPr lang="ru-RU" dirty="0"/>
          </a:p>
        </p:txBody>
      </p:sp>
    </p:spTree>
    <p:extLst>
      <p:ext uri="{BB962C8B-B14F-4D97-AF65-F5344CB8AC3E}">
        <p14:creationId xmlns:p14="http://schemas.microsoft.com/office/powerpoint/2010/main" val="572306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2</a:t>
            </a:fld>
            <a:endParaRPr lang="ru"/>
          </a:p>
        </p:txBody>
      </p:sp>
      <p:graphicFrame>
        <p:nvGraphicFramePr>
          <p:cNvPr id="4" name="Схема 3"/>
          <p:cNvGraphicFramePr/>
          <p:nvPr>
            <p:extLst>
              <p:ext uri="{D42A27DB-BD31-4B8C-83A1-F6EECF244321}">
                <p14:modId xmlns:p14="http://schemas.microsoft.com/office/powerpoint/2010/main" val="4159829087"/>
              </p:ext>
            </p:extLst>
          </p:nvPr>
        </p:nvGraphicFramePr>
        <p:xfrm>
          <a:off x="382206" y="186244"/>
          <a:ext cx="823860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0430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005" y="109197"/>
            <a:ext cx="3127500" cy="1829100"/>
          </a:xfrm>
        </p:spPr>
        <p:txBody>
          <a:bodyPr/>
          <a:lstStyle/>
          <a:p>
            <a:r>
              <a:rPr lang="ru" dirty="0"/>
              <a:t>Расхождения </a:t>
            </a:r>
            <a:r>
              <a:rPr lang="ru" dirty="0">
                <a:solidFill>
                  <a:schemeClr val="bg1"/>
                </a:solidFill>
              </a:rPr>
              <a:t>в уведомлениях</a:t>
            </a:r>
            <a:endParaRPr lang="ru-RU" dirty="0">
              <a:solidFill>
                <a:schemeClr val="bg1"/>
              </a:solidFill>
            </a:endParaRPr>
          </a:p>
        </p:txBody>
      </p:sp>
      <p:sp>
        <p:nvSpPr>
          <p:cNvPr id="3" name="Текст 2"/>
          <p:cNvSpPr>
            <a:spLocks noGrp="1"/>
          </p:cNvSpPr>
          <p:nvPr>
            <p:ph type="body" idx="1"/>
          </p:nvPr>
        </p:nvSpPr>
        <p:spPr>
          <a:xfrm>
            <a:off x="237459" y="1248598"/>
            <a:ext cx="3127500" cy="431672"/>
          </a:xfrm>
          <a:ln>
            <a:solidFill>
              <a:schemeClr val="bg1"/>
            </a:solidFill>
          </a:ln>
        </p:spPr>
        <p:txBody>
          <a:bodyPr/>
          <a:lstStyle/>
          <a:p>
            <a:pPr marL="146050" indent="0" algn="ctr">
              <a:buNone/>
            </a:pPr>
            <a:r>
              <a:rPr lang="ru" b="1" dirty="0">
                <a:solidFill>
                  <a:schemeClr val="lt1"/>
                </a:solidFill>
              </a:rPr>
              <a:t>Ошибка 1</a:t>
            </a:r>
            <a:endParaRPr lang="ru-RU" b="1" dirty="0"/>
          </a:p>
        </p:txBody>
      </p:sp>
      <p:sp>
        <p:nvSpPr>
          <p:cNvPr id="4" name="Номер слайда 3"/>
          <p:cNvSpPr>
            <a:spLocks noGrp="1"/>
          </p:cNvSpPr>
          <p:nvPr>
            <p:ph type="sldNum" idx="12"/>
          </p:nvPr>
        </p:nvSpPr>
        <p:spPr>
          <a:xfrm>
            <a:off x="8595300" y="4758002"/>
            <a:ext cx="548700" cy="393600"/>
          </a:xfrm>
        </p:spPr>
        <p:txBody>
          <a:bodyPr/>
          <a:lstStyle/>
          <a:p>
            <a:pPr marL="0" lvl="0" indent="0" algn="r" rtl="0">
              <a:spcBef>
                <a:spcPts val="0"/>
              </a:spcBef>
              <a:spcAft>
                <a:spcPts val="0"/>
              </a:spcAft>
              <a:buNone/>
            </a:pPr>
            <a:fld id="{00000000-1234-1234-1234-123412341234}" type="slidenum">
              <a:rPr lang="ru" smtClean="0"/>
              <a:t>3</a:t>
            </a:fld>
            <a:endParaRPr lang="ru" dirty="0"/>
          </a:p>
        </p:txBody>
      </p:sp>
      <p:sp>
        <p:nvSpPr>
          <p:cNvPr id="5" name="Стрелка вправо 4"/>
          <p:cNvSpPr/>
          <p:nvPr/>
        </p:nvSpPr>
        <p:spPr>
          <a:xfrm>
            <a:off x="3469505" y="1195638"/>
            <a:ext cx="589486" cy="48463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4058990" y="556493"/>
            <a:ext cx="4890061" cy="1938992"/>
          </a:xfrm>
          <a:prstGeom prst="rect">
            <a:avLst/>
          </a:prstGeom>
        </p:spPr>
        <p:txBody>
          <a:bodyPr wrap="square">
            <a:spAutoFit/>
          </a:bodyPr>
          <a:lstStyle/>
          <a:p>
            <a:pPr algn="just"/>
            <a:r>
              <a:rPr lang="ru" sz="1600" u="sng" dirty="0">
                <a:solidFill>
                  <a:srgbClr val="C00000"/>
                </a:solidFill>
              </a:rPr>
              <a:t>КБК не соответствует отчетному (налоговому) периоду. </a:t>
            </a:r>
            <a:r>
              <a:rPr lang="ru" dirty="0">
                <a:solidFill>
                  <a:srgbClr val="002060"/>
                </a:solidFill>
              </a:rPr>
              <a:t>Например, взносы платятся ежемесячно, а значит, если в уведомлении указан КБК взносов и код какого-либо квартала, то неверен либо КБК, либо код. Авансы по УСН вносятся ежеквартально, и если стоит КБК по УСН и код какого-либо месяца, то что-то тут не так. Из уведомления неясно, что и за какой период нужно начислить.</a:t>
            </a:r>
            <a:endParaRPr lang="ru-RU" dirty="0">
              <a:solidFill>
                <a:srgbClr val="002060"/>
              </a:solidFill>
            </a:endParaRPr>
          </a:p>
        </p:txBody>
      </p:sp>
      <p:sp>
        <p:nvSpPr>
          <p:cNvPr id="7" name="Текст 2"/>
          <p:cNvSpPr txBox="1">
            <a:spLocks/>
          </p:cNvSpPr>
          <p:nvPr/>
        </p:nvSpPr>
        <p:spPr>
          <a:xfrm>
            <a:off x="237459" y="2438982"/>
            <a:ext cx="3127500" cy="431672"/>
          </a:xfrm>
          <a:prstGeom prst="rect">
            <a:avLst/>
          </a:prstGeom>
          <a:noFill/>
          <a:ln>
            <a:solidFill>
              <a:schemeClr val="bg1"/>
            </a:solid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11150" algn="l" rtl="0">
              <a:lnSpc>
                <a:spcPct val="115000"/>
              </a:lnSpc>
              <a:spcBef>
                <a:spcPts val="0"/>
              </a:spcBef>
              <a:spcAft>
                <a:spcPts val="0"/>
              </a:spcAft>
              <a:buClr>
                <a:schemeClr val="accent2"/>
              </a:buClr>
              <a:buSzPts val="1300"/>
              <a:buFont typeface="Roboto"/>
              <a:buChar char="●"/>
              <a:defRPr sz="1300" b="0" i="0" u="none" strike="noStrike" cap="none">
                <a:solidFill>
                  <a:schemeClr val="accent2"/>
                </a:solidFill>
                <a:latin typeface="Roboto"/>
                <a:ea typeface="Roboto"/>
                <a:cs typeface="Roboto"/>
                <a:sym typeface="Roboto"/>
              </a:defRPr>
            </a:lvl1pPr>
            <a:lvl2pPr marL="914400" marR="0" lvl="1"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2pPr>
            <a:lvl3pPr marL="1371600" marR="0" lvl="2"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3pPr>
            <a:lvl4pPr marL="1828800" marR="0" lvl="3"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4pPr>
            <a:lvl5pPr marL="2286000" marR="0" lvl="4"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5pPr>
            <a:lvl6pPr marL="2743200" marR="0" lvl="5"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6pPr>
            <a:lvl7pPr marL="3200400" marR="0" lvl="6"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7pPr>
            <a:lvl8pPr marL="3657600" marR="0" lvl="7"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8pPr>
            <a:lvl9pPr marL="4114800" marR="0" lvl="8"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9pPr>
          </a:lstStyle>
          <a:p>
            <a:pPr marL="146050" indent="0" algn="ctr">
              <a:buFont typeface="Roboto"/>
              <a:buNone/>
            </a:pPr>
            <a:r>
              <a:rPr lang="ru" b="1" dirty="0">
                <a:solidFill>
                  <a:schemeClr val="lt1"/>
                </a:solidFill>
              </a:rPr>
              <a:t>Ошибка 2</a:t>
            </a:r>
            <a:endParaRPr lang="ru-RU" b="1" dirty="0"/>
          </a:p>
        </p:txBody>
      </p:sp>
      <p:sp>
        <p:nvSpPr>
          <p:cNvPr id="8" name="Стрелка вправо 7"/>
          <p:cNvSpPr/>
          <p:nvPr/>
        </p:nvSpPr>
        <p:spPr>
          <a:xfrm>
            <a:off x="3435411" y="2389975"/>
            <a:ext cx="589486" cy="48463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Текст 2"/>
          <p:cNvSpPr txBox="1">
            <a:spLocks/>
          </p:cNvSpPr>
          <p:nvPr/>
        </p:nvSpPr>
        <p:spPr>
          <a:xfrm>
            <a:off x="237459" y="3326285"/>
            <a:ext cx="3127500" cy="431672"/>
          </a:xfrm>
          <a:prstGeom prst="rect">
            <a:avLst/>
          </a:prstGeom>
          <a:noFill/>
          <a:ln>
            <a:solidFill>
              <a:schemeClr val="bg1"/>
            </a:solid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11150" algn="l" rtl="0">
              <a:lnSpc>
                <a:spcPct val="115000"/>
              </a:lnSpc>
              <a:spcBef>
                <a:spcPts val="0"/>
              </a:spcBef>
              <a:spcAft>
                <a:spcPts val="0"/>
              </a:spcAft>
              <a:buClr>
                <a:schemeClr val="accent2"/>
              </a:buClr>
              <a:buSzPts val="1300"/>
              <a:buFont typeface="Roboto"/>
              <a:buChar char="●"/>
              <a:defRPr sz="1300" b="0" i="0" u="none" strike="noStrike" cap="none">
                <a:solidFill>
                  <a:schemeClr val="accent2"/>
                </a:solidFill>
                <a:latin typeface="Roboto"/>
                <a:ea typeface="Roboto"/>
                <a:cs typeface="Roboto"/>
                <a:sym typeface="Roboto"/>
              </a:defRPr>
            </a:lvl1pPr>
            <a:lvl2pPr marL="914400" marR="0" lvl="1"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2pPr>
            <a:lvl3pPr marL="1371600" marR="0" lvl="2"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3pPr>
            <a:lvl4pPr marL="1828800" marR="0" lvl="3"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4pPr>
            <a:lvl5pPr marL="2286000" marR="0" lvl="4"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5pPr>
            <a:lvl6pPr marL="2743200" marR="0" lvl="5"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6pPr>
            <a:lvl7pPr marL="3200400" marR="0" lvl="6"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7pPr>
            <a:lvl8pPr marL="3657600" marR="0" lvl="7"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8pPr>
            <a:lvl9pPr marL="4114800" marR="0" lvl="8"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9pPr>
          </a:lstStyle>
          <a:p>
            <a:pPr marL="146050" indent="0" algn="ctr">
              <a:buFont typeface="Roboto"/>
              <a:buNone/>
            </a:pPr>
            <a:r>
              <a:rPr lang="ru" b="1" dirty="0">
                <a:solidFill>
                  <a:schemeClr val="lt1"/>
                </a:solidFill>
              </a:rPr>
              <a:t>Ошибка 3</a:t>
            </a:r>
            <a:endParaRPr lang="ru-RU" b="1" dirty="0"/>
          </a:p>
        </p:txBody>
      </p:sp>
      <p:sp>
        <p:nvSpPr>
          <p:cNvPr id="10" name="Стрелка вправо 9"/>
          <p:cNvSpPr/>
          <p:nvPr/>
        </p:nvSpPr>
        <p:spPr>
          <a:xfrm>
            <a:off x="3435411" y="3297308"/>
            <a:ext cx="589486" cy="48463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a:off x="4058989" y="2321329"/>
            <a:ext cx="4853701" cy="984885"/>
          </a:xfrm>
          <a:prstGeom prst="rect">
            <a:avLst/>
          </a:prstGeom>
        </p:spPr>
        <p:txBody>
          <a:bodyPr wrap="square">
            <a:spAutoFit/>
          </a:bodyPr>
          <a:lstStyle/>
          <a:p>
            <a:pPr lvl="0" algn="just"/>
            <a:r>
              <a:rPr lang="ru-RU" sz="1600" u="sng" dirty="0">
                <a:solidFill>
                  <a:srgbClr val="C00000"/>
                </a:solidFill>
              </a:rPr>
              <a:t>КБК не соответствует году. </a:t>
            </a:r>
            <a:r>
              <a:rPr lang="ru-RU" dirty="0">
                <a:solidFill>
                  <a:schemeClr val="dk1"/>
                </a:solidFill>
              </a:rPr>
              <a:t>В 2023 г. были введены новые КБК для НДФЛ и взносов. Если в уведомлении с каким-то из этих КБК </a:t>
            </a:r>
            <a:r>
              <a:rPr lang="ru-RU" dirty="0">
                <a:solidFill>
                  <a:srgbClr val="002060"/>
                </a:solidFill>
              </a:rPr>
              <a:t>указан</a:t>
            </a:r>
            <a:r>
              <a:rPr lang="ru-RU" dirty="0">
                <a:solidFill>
                  <a:schemeClr val="dk1"/>
                </a:solidFill>
              </a:rPr>
              <a:t> более ранний год, то в нем ошибка.</a:t>
            </a:r>
          </a:p>
        </p:txBody>
      </p:sp>
      <p:sp>
        <p:nvSpPr>
          <p:cNvPr id="12" name="Прямоугольник 11"/>
          <p:cNvSpPr/>
          <p:nvPr/>
        </p:nvSpPr>
        <p:spPr>
          <a:xfrm>
            <a:off x="4077169" y="3254049"/>
            <a:ext cx="4853701" cy="584775"/>
          </a:xfrm>
          <a:prstGeom prst="rect">
            <a:avLst/>
          </a:prstGeom>
        </p:spPr>
        <p:txBody>
          <a:bodyPr wrap="square">
            <a:spAutoFit/>
          </a:bodyPr>
          <a:lstStyle/>
          <a:p>
            <a:pPr lvl="0" algn="just">
              <a:spcBef>
                <a:spcPts val="1200"/>
              </a:spcBef>
              <a:spcAft>
                <a:spcPts val="1200"/>
              </a:spcAft>
            </a:pPr>
            <a:r>
              <a:rPr lang="ru-RU" sz="1600" u="sng" dirty="0">
                <a:solidFill>
                  <a:srgbClr val="C00000"/>
                </a:solidFill>
              </a:rPr>
              <a:t>Указан КБК платежа, по которому уведомление сдавать не нужно</a:t>
            </a:r>
            <a:r>
              <a:rPr lang="ru-RU" sz="1600" dirty="0">
                <a:solidFill>
                  <a:srgbClr val="C00000"/>
                </a:solidFill>
              </a:rPr>
              <a:t>.</a:t>
            </a:r>
            <a:r>
              <a:rPr lang="ru-RU" dirty="0">
                <a:solidFill>
                  <a:srgbClr val="002060"/>
                </a:solidFill>
              </a:rPr>
              <a:t> Например, КБК НДС.</a:t>
            </a:r>
          </a:p>
        </p:txBody>
      </p:sp>
      <p:sp>
        <p:nvSpPr>
          <p:cNvPr id="13" name="Текст 2"/>
          <p:cNvSpPr txBox="1">
            <a:spLocks/>
          </p:cNvSpPr>
          <p:nvPr/>
        </p:nvSpPr>
        <p:spPr>
          <a:xfrm>
            <a:off x="237459" y="4261164"/>
            <a:ext cx="3127500" cy="431672"/>
          </a:xfrm>
          <a:prstGeom prst="rect">
            <a:avLst/>
          </a:prstGeom>
          <a:noFill/>
          <a:ln>
            <a:solidFill>
              <a:schemeClr val="bg1"/>
            </a:solid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11150" algn="l" rtl="0">
              <a:lnSpc>
                <a:spcPct val="115000"/>
              </a:lnSpc>
              <a:spcBef>
                <a:spcPts val="0"/>
              </a:spcBef>
              <a:spcAft>
                <a:spcPts val="0"/>
              </a:spcAft>
              <a:buClr>
                <a:schemeClr val="accent2"/>
              </a:buClr>
              <a:buSzPts val="1300"/>
              <a:buFont typeface="Roboto"/>
              <a:buChar char="●"/>
              <a:defRPr sz="1300" b="0" i="0" u="none" strike="noStrike" cap="none">
                <a:solidFill>
                  <a:schemeClr val="accent2"/>
                </a:solidFill>
                <a:latin typeface="Roboto"/>
                <a:ea typeface="Roboto"/>
                <a:cs typeface="Roboto"/>
                <a:sym typeface="Roboto"/>
              </a:defRPr>
            </a:lvl1pPr>
            <a:lvl2pPr marL="914400" marR="0" lvl="1"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2pPr>
            <a:lvl3pPr marL="1371600" marR="0" lvl="2"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3pPr>
            <a:lvl4pPr marL="1828800" marR="0" lvl="3"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4pPr>
            <a:lvl5pPr marL="2286000" marR="0" lvl="4"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5pPr>
            <a:lvl6pPr marL="2743200" marR="0" lvl="5"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6pPr>
            <a:lvl7pPr marL="3200400" marR="0" lvl="6"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7pPr>
            <a:lvl8pPr marL="3657600" marR="0" lvl="7"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8pPr>
            <a:lvl9pPr marL="4114800" marR="0" lvl="8"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9pPr>
          </a:lstStyle>
          <a:p>
            <a:pPr marL="146050" indent="0" algn="ctr">
              <a:buFont typeface="Roboto"/>
              <a:buNone/>
            </a:pPr>
            <a:r>
              <a:rPr lang="ru" b="1" dirty="0">
                <a:solidFill>
                  <a:schemeClr val="lt1"/>
                </a:solidFill>
              </a:rPr>
              <a:t>Ошибка 4</a:t>
            </a:r>
            <a:endParaRPr lang="ru-RU" b="1" dirty="0"/>
          </a:p>
        </p:txBody>
      </p:sp>
      <p:sp>
        <p:nvSpPr>
          <p:cNvPr id="14" name="Стрелка вправо 13"/>
          <p:cNvSpPr/>
          <p:nvPr/>
        </p:nvSpPr>
        <p:spPr>
          <a:xfrm>
            <a:off x="3417384" y="4234684"/>
            <a:ext cx="589486" cy="48463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рямоугольник 14"/>
          <p:cNvSpPr/>
          <p:nvPr/>
        </p:nvSpPr>
        <p:spPr>
          <a:xfrm>
            <a:off x="4024897" y="3947273"/>
            <a:ext cx="4925809" cy="1200329"/>
          </a:xfrm>
          <a:prstGeom prst="rect">
            <a:avLst/>
          </a:prstGeom>
        </p:spPr>
        <p:txBody>
          <a:bodyPr wrap="square">
            <a:spAutoFit/>
          </a:bodyPr>
          <a:lstStyle/>
          <a:p>
            <a:pPr algn="just"/>
            <a:r>
              <a:rPr lang="ru" sz="1600" u="sng" dirty="0">
                <a:solidFill>
                  <a:srgbClr val="C00000"/>
                </a:solidFill>
              </a:rPr>
              <a:t>КБК не соответствует значению в поле 1. </a:t>
            </a:r>
            <a:r>
              <a:rPr lang="ru" dirty="0">
                <a:solidFill>
                  <a:schemeClr val="dk1"/>
                </a:solidFill>
              </a:rPr>
              <a:t>Организации там указывают 9 знаков своего КПП, а ИП ставят «0». Соответственно, например, с нулем не может сочетаться КБК транспортного налога организаций.</a:t>
            </a:r>
            <a:endParaRPr lang="ru-RU" dirty="0"/>
          </a:p>
        </p:txBody>
      </p:sp>
    </p:spTree>
    <p:extLst>
      <p:ext uri="{BB962C8B-B14F-4D97-AF65-F5344CB8AC3E}">
        <p14:creationId xmlns:p14="http://schemas.microsoft.com/office/powerpoint/2010/main" val="15713156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005" y="109197"/>
            <a:ext cx="3127500" cy="1829100"/>
          </a:xfrm>
        </p:spPr>
        <p:txBody>
          <a:bodyPr/>
          <a:lstStyle/>
          <a:p>
            <a:r>
              <a:rPr lang="ru" dirty="0"/>
              <a:t>Расхождения </a:t>
            </a:r>
            <a:r>
              <a:rPr lang="ru" dirty="0">
                <a:solidFill>
                  <a:schemeClr val="bg1"/>
                </a:solidFill>
              </a:rPr>
              <a:t>в уведомлениях</a:t>
            </a:r>
            <a:endParaRPr lang="ru-RU" dirty="0">
              <a:solidFill>
                <a:schemeClr val="bg1"/>
              </a:solidFill>
            </a:endParaRPr>
          </a:p>
        </p:txBody>
      </p:sp>
      <p:sp>
        <p:nvSpPr>
          <p:cNvPr id="3" name="Текст 2"/>
          <p:cNvSpPr>
            <a:spLocks noGrp="1"/>
          </p:cNvSpPr>
          <p:nvPr>
            <p:ph type="body" idx="1"/>
          </p:nvPr>
        </p:nvSpPr>
        <p:spPr>
          <a:xfrm>
            <a:off x="237459" y="1248598"/>
            <a:ext cx="3127500" cy="431672"/>
          </a:xfrm>
          <a:ln>
            <a:solidFill>
              <a:schemeClr val="bg1"/>
            </a:solidFill>
          </a:ln>
        </p:spPr>
        <p:txBody>
          <a:bodyPr/>
          <a:lstStyle/>
          <a:p>
            <a:pPr marL="146050" indent="0" algn="ctr">
              <a:buNone/>
            </a:pPr>
            <a:r>
              <a:rPr lang="ru" b="1" dirty="0">
                <a:solidFill>
                  <a:schemeClr val="lt1"/>
                </a:solidFill>
              </a:rPr>
              <a:t>Ошибка 5</a:t>
            </a:r>
            <a:endParaRPr lang="ru-RU" b="1" dirty="0"/>
          </a:p>
        </p:txBody>
      </p:sp>
      <p:sp>
        <p:nvSpPr>
          <p:cNvPr id="4" name="Номер слайда 3"/>
          <p:cNvSpPr>
            <a:spLocks noGrp="1"/>
          </p:cNvSpPr>
          <p:nvPr>
            <p:ph type="sldNum" idx="12"/>
          </p:nvPr>
        </p:nvSpPr>
        <p:spPr>
          <a:xfrm>
            <a:off x="8595300" y="4758002"/>
            <a:ext cx="548700" cy="393600"/>
          </a:xfrm>
        </p:spPr>
        <p:txBody>
          <a:bodyPr/>
          <a:lstStyle/>
          <a:p>
            <a:pPr marL="0" lvl="0" indent="0" algn="r" rtl="0">
              <a:spcBef>
                <a:spcPts val="0"/>
              </a:spcBef>
              <a:spcAft>
                <a:spcPts val="0"/>
              </a:spcAft>
              <a:buNone/>
            </a:pPr>
            <a:fld id="{00000000-1234-1234-1234-123412341234}" type="slidenum">
              <a:rPr lang="ru" smtClean="0"/>
              <a:t>4</a:t>
            </a:fld>
            <a:endParaRPr lang="ru" dirty="0"/>
          </a:p>
        </p:txBody>
      </p:sp>
      <p:sp>
        <p:nvSpPr>
          <p:cNvPr id="5" name="Стрелка вправо 4"/>
          <p:cNvSpPr/>
          <p:nvPr/>
        </p:nvSpPr>
        <p:spPr>
          <a:xfrm>
            <a:off x="3469505" y="1195638"/>
            <a:ext cx="589486" cy="48463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Текст 2"/>
          <p:cNvSpPr txBox="1">
            <a:spLocks/>
          </p:cNvSpPr>
          <p:nvPr/>
        </p:nvSpPr>
        <p:spPr>
          <a:xfrm>
            <a:off x="237459" y="2438982"/>
            <a:ext cx="3127500" cy="431672"/>
          </a:xfrm>
          <a:prstGeom prst="rect">
            <a:avLst/>
          </a:prstGeom>
          <a:noFill/>
          <a:ln>
            <a:solidFill>
              <a:schemeClr val="bg1"/>
            </a:solid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11150" algn="l" rtl="0">
              <a:lnSpc>
                <a:spcPct val="115000"/>
              </a:lnSpc>
              <a:spcBef>
                <a:spcPts val="0"/>
              </a:spcBef>
              <a:spcAft>
                <a:spcPts val="0"/>
              </a:spcAft>
              <a:buClr>
                <a:schemeClr val="accent2"/>
              </a:buClr>
              <a:buSzPts val="1300"/>
              <a:buFont typeface="Roboto"/>
              <a:buChar char="●"/>
              <a:defRPr sz="1300" b="0" i="0" u="none" strike="noStrike" cap="none">
                <a:solidFill>
                  <a:schemeClr val="accent2"/>
                </a:solidFill>
                <a:latin typeface="Roboto"/>
                <a:ea typeface="Roboto"/>
                <a:cs typeface="Roboto"/>
                <a:sym typeface="Roboto"/>
              </a:defRPr>
            </a:lvl1pPr>
            <a:lvl2pPr marL="914400" marR="0" lvl="1"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2pPr>
            <a:lvl3pPr marL="1371600" marR="0" lvl="2"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3pPr>
            <a:lvl4pPr marL="1828800" marR="0" lvl="3"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4pPr>
            <a:lvl5pPr marL="2286000" marR="0" lvl="4"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5pPr>
            <a:lvl6pPr marL="2743200" marR="0" lvl="5"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6pPr>
            <a:lvl7pPr marL="3200400" marR="0" lvl="6"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7pPr>
            <a:lvl8pPr marL="3657600" marR="0" lvl="7"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8pPr>
            <a:lvl9pPr marL="4114800" marR="0" lvl="8"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9pPr>
          </a:lstStyle>
          <a:p>
            <a:pPr marL="146050" indent="0" algn="ctr">
              <a:buFont typeface="Roboto"/>
              <a:buNone/>
            </a:pPr>
            <a:r>
              <a:rPr lang="ru" b="1" dirty="0">
                <a:solidFill>
                  <a:schemeClr val="lt1"/>
                </a:solidFill>
              </a:rPr>
              <a:t>Ошибка 6</a:t>
            </a:r>
            <a:endParaRPr lang="ru-RU" b="1" dirty="0"/>
          </a:p>
        </p:txBody>
      </p:sp>
      <p:sp>
        <p:nvSpPr>
          <p:cNvPr id="8" name="Стрелка вправо 7"/>
          <p:cNvSpPr/>
          <p:nvPr/>
        </p:nvSpPr>
        <p:spPr>
          <a:xfrm>
            <a:off x="3435411" y="2389975"/>
            <a:ext cx="589486" cy="48463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Текст 2"/>
          <p:cNvSpPr txBox="1">
            <a:spLocks/>
          </p:cNvSpPr>
          <p:nvPr/>
        </p:nvSpPr>
        <p:spPr>
          <a:xfrm>
            <a:off x="204968" y="3720823"/>
            <a:ext cx="3127500" cy="431672"/>
          </a:xfrm>
          <a:prstGeom prst="rect">
            <a:avLst/>
          </a:prstGeom>
          <a:noFill/>
          <a:ln>
            <a:solidFill>
              <a:schemeClr val="bg1"/>
            </a:solid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11150" algn="l" rtl="0">
              <a:lnSpc>
                <a:spcPct val="115000"/>
              </a:lnSpc>
              <a:spcBef>
                <a:spcPts val="0"/>
              </a:spcBef>
              <a:spcAft>
                <a:spcPts val="0"/>
              </a:spcAft>
              <a:buClr>
                <a:schemeClr val="accent2"/>
              </a:buClr>
              <a:buSzPts val="1300"/>
              <a:buFont typeface="Roboto"/>
              <a:buChar char="●"/>
              <a:defRPr sz="1300" b="0" i="0" u="none" strike="noStrike" cap="none">
                <a:solidFill>
                  <a:schemeClr val="accent2"/>
                </a:solidFill>
                <a:latin typeface="Roboto"/>
                <a:ea typeface="Roboto"/>
                <a:cs typeface="Roboto"/>
                <a:sym typeface="Roboto"/>
              </a:defRPr>
            </a:lvl1pPr>
            <a:lvl2pPr marL="914400" marR="0" lvl="1"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2pPr>
            <a:lvl3pPr marL="1371600" marR="0" lvl="2"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3pPr>
            <a:lvl4pPr marL="1828800" marR="0" lvl="3"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4pPr>
            <a:lvl5pPr marL="2286000" marR="0" lvl="4"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5pPr>
            <a:lvl6pPr marL="2743200" marR="0" lvl="5"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6pPr>
            <a:lvl7pPr marL="3200400" marR="0" lvl="6"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7pPr>
            <a:lvl8pPr marL="3657600" marR="0" lvl="7"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8pPr>
            <a:lvl9pPr marL="4114800" marR="0" lvl="8"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9pPr>
          </a:lstStyle>
          <a:p>
            <a:pPr marL="146050" indent="0" algn="ctr">
              <a:buFont typeface="Roboto"/>
              <a:buNone/>
            </a:pPr>
            <a:r>
              <a:rPr lang="ru" b="1" dirty="0">
                <a:solidFill>
                  <a:schemeClr val="lt1"/>
                </a:solidFill>
              </a:rPr>
              <a:t>Ошибка 7</a:t>
            </a:r>
            <a:endParaRPr lang="ru-RU" b="1" dirty="0"/>
          </a:p>
        </p:txBody>
      </p:sp>
      <p:sp>
        <p:nvSpPr>
          <p:cNvPr id="10" name="Стрелка вправо 9"/>
          <p:cNvSpPr/>
          <p:nvPr/>
        </p:nvSpPr>
        <p:spPr>
          <a:xfrm>
            <a:off x="3469505" y="3702672"/>
            <a:ext cx="589486" cy="48463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Прямоугольник 15"/>
          <p:cNvSpPr/>
          <p:nvPr/>
        </p:nvSpPr>
        <p:spPr>
          <a:xfrm>
            <a:off x="4024897" y="993890"/>
            <a:ext cx="5047492" cy="1354217"/>
          </a:xfrm>
          <a:prstGeom prst="rect">
            <a:avLst/>
          </a:prstGeom>
        </p:spPr>
        <p:txBody>
          <a:bodyPr wrap="square">
            <a:spAutoFit/>
          </a:bodyPr>
          <a:lstStyle/>
          <a:p>
            <a:pPr lvl="0" algn="just"/>
            <a:r>
              <a:rPr lang="ru-RU" sz="1600" u="sng" dirty="0">
                <a:solidFill>
                  <a:srgbClr val="C00000"/>
                </a:solidFill>
              </a:rPr>
              <a:t>Сумма совпадает с ОКТМО. </a:t>
            </a:r>
            <a:r>
              <a:rPr lang="ru-RU" dirty="0">
                <a:solidFill>
                  <a:srgbClr val="002060"/>
                </a:solidFill>
              </a:rPr>
              <a:t>Видимо, инспекции уже столкнулись с такой ошибкой (может возникать при копировании реквизитов и вставке их не в то поле уведомления). </a:t>
            </a:r>
          </a:p>
          <a:p>
            <a:pPr lvl="0" algn="just">
              <a:spcBef>
                <a:spcPts val="1200"/>
              </a:spcBef>
            </a:pPr>
            <a:endParaRPr lang="ru-RU" dirty="0">
              <a:solidFill>
                <a:srgbClr val="002060"/>
              </a:solidFill>
            </a:endParaRPr>
          </a:p>
        </p:txBody>
      </p:sp>
      <p:sp>
        <p:nvSpPr>
          <p:cNvPr id="17" name="Прямоугольник 16"/>
          <p:cNvSpPr/>
          <p:nvPr/>
        </p:nvSpPr>
        <p:spPr>
          <a:xfrm>
            <a:off x="4006870" y="2177868"/>
            <a:ext cx="5049089" cy="1231106"/>
          </a:xfrm>
          <a:prstGeom prst="rect">
            <a:avLst/>
          </a:prstGeom>
        </p:spPr>
        <p:txBody>
          <a:bodyPr wrap="square">
            <a:spAutoFit/>
          </a:bodyPr>
          <a:lstStyle/>
          <a:p>
            <a:pPr lvl="0" algn="just">
              <a:spcBef>
                <a:spcPts val="1200"/>
              </a:spcBef>
              <a:spcAft>
                <a:spcPts val="1200"/>
              </a:spcAft>
            </a:pPr>
            <a:r>
              <a:rPr lang="ru-RU" sz="1600" u="sng" dirty="0">
                <a:solidFill>
                  <a:srgbClr val="C00000"/>
                </a:solidFill>
              </a:rPr>
              <a:t>Уведомление подано после декларации (расчета) за тот же период. </a:t>
            </a:r>
            <a:r>
              <a:rPr lang="ru-RU" dirty="0">
                <a:solidFill>
                  <a:srgbClr val="002060"/>
                </a:solidFill>
              </a:rPr>
              <a:t>Если, например, после представления РСВ за год вы обнаружили ошибку в сумме взносов за ноябрь, то следует уточнить не уведомление, а РСВ.</a:t>
            </a:r>
          </a:p>
        </p:txBody>
      </p:sp>
      <p:sp>
        <p:nvSpPr>
          <p:cNvPr id="18" name="Прямоугольник 17"/>
          <p:cNvSpPr/>
          <p:nvPr/>
        </p:nvSpPr>
        <p:spPr>
          <a:xfrm>
            <a:off x="4006870" y="3356307"/>
            <a:ext cx="5049089" cy="1661993"/>
          </a:xfrm>
          <a:prstGeom prst="rect">
            <a:avLst/>
          </a:prstGeom>
        </p:spPr>
        <p:txBody>
          <a:bodyPr wrap="square">
            <a:spAutoFit/>
          </a:bodyPr>
          <a:lstStyle/>
          <a:p>
            <a:pPr lvl="0" algn="just">
              <a:spcAft>
                <a:spcPts val="1200"/>
              </a:spcAft>
            </a:pPr>
            <a:r>
              <a:rPr lang="ru-RU" sz="1600" u="sng" dirty="0">
                <a:solidFill>
                  <a:srgbClr val="C00000"/>
                </a:solidFill>
              </a:rPr>
              <a:t>Значение 5—6 знаков КПП в уведомлении о взносах. </a:t>
            </a:r>
            <a:r>
              <a:rPr lang="ru-RU" dirty="0">
                <a:solidFill>
                  <a:srgbClr val="002060"/>
                </a:solidFill>
              </a:rPr>
              <a:t>С КБК взносов могут сочетаться только значения «01» (головная организация по месту нахождения; либо ОП, наделенное полномочиями по уплате взносов) и «50» (крупнейший налогоплательщик). Иное значение этих знаков, например «06» (по месту нахождения недвижимости), указывает на ошибку.</a:t>
            </a:r>
          </a:p>
        </p:txBody>
      </p:sp>
    </p:spTree>
    <p:extLst>
      <p:ext uri="{BB962C8B-B14F-4D97-AF65-F5344CB8AC3E}">
        <p14:creationId xmlns:p14="http://schemas.microsoft.com/office/powerpoint/2010/main" val="29729219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005" y="109197"/>
            <a:ext cx="3127500" cy="1829100"/>
          </a:xfrm>
        </p:spPr>
        <p:txBody>
          <a:bodyPr/>
          <a:lstStyle/>
          <a:p>
            <a:r>
              <a:rPr lang="ru" dirty="0"/>
              <a:t>Расхождения </a:t>
            </a:r>
            <a:r>
              <a:rPr lang="ru" dirty="0">
                <a:solidFill>
                  <a:schemeClr val="bg1"/>
                </a:solidFill>
              </a:rPr>
              <a:t>в уведомлениях</a:t>
            </a:r>
            <a:endParaRPr lang="ru-RU" dirty="0">
              <a:solidFill>
                <a:schemeClr val="bg1"/>
              </a:solidFill>
            </a:endParaRPr>
          </a:p>
        </p:txBody>
      </p:sp>
      <p:sp>
        <p:nvSpPr>
          <p:cNvPr id="3" name="Текст 2"/>
          <p:cNvSpPr>
            <a:spLocks noGrp="1"/>
          </p:cNvSpPr>
          <p:nvPr>
            <p:ph type="body" idx="1"/>
          </p:nvPr>
        </p:nvSpPr>
        <p:spPr>
          <a:xfrm>
            <a:off x="237459" y="1248598"/>
            <a:ext cx="3127500" cy="431672"/>
          </a:xfrm>
          <a:ln>
            <a:solidFill>
              <a:schemeClr val="bg1"/>
            </a:solidFill>
          </a:ln>
        </p:spPr>
        <p:txBody>
          <a:bodyPr/>
          <a:lstStyle/>
          <a:p>
            <a:pPr marL="146050" indent="0" algn="ctr">
              <a:buNone/>
            </a:pPr>
            <a:r>
              <a:rPr lang="ru" b="1" dirty="0">
                <a:solidFill>
                  <a:schemeClr val="lt1"/>
                </a:solidFill>
              </a:rPr>
              <a:t>Ошибка 8</a:t>
            </a:r>
            <a:endParaRPr lang="ru-RU" b="1" dirty="0"/>
          </a:p>
        </p:txBody>
      </p:sp>
      <p:sp>
        <p:nvSpPr>
          <p:cNvPr id="4" name="Номер слайда 3"/>
          <p:cNvSpPr>
            <a:spLocks noGrp="1"/>
          </p:cNvSpPr>
          <p:nvPr>
            <p:ph type="sldNum" idx="12"/>
          </p:nvPr>
        </p:nvSpPr>
        <p:spPr>
          <a:xfrm>
            <a:off x="8595300" y="4758002"/>
            <a:ext cx="548700" cy="393600"/>
          </a:xfrm>
        </p:spPr>
        <p:txBody>
          <a:bodyPr/>
          <a:lstStyle/>
          <a:p>
            <a:pPr marL="0" lvl="0" indent="0" algn="r" rtl="0">
              <a:spcBef>
                <a:spcPts val="0"/>
              </a:spcBef>
              <a:spcAft>
                <a:spcPts val="0"/>
              </a:spcAft>
              <a:buNone/>
            </a:pPr>
            <a:fld id="{00000000-1234-1234-1234-123412341234}" type="slidenum">
              <a:rPr lang="ru" smtClean="0"/>
              <a:t>5</a:t>
            </a:fld>
            <a:endParaRPr lang="ru" dirty="0"/>
          </a:p>
        </p:txBody>
      </p:sp>
      <p:sp>
        <p:nvSpPr>
          <p:cNvPr id="5" name="Стрелка вправо 4"/>
          <p:cNvSpPr/>
          <p:nvPr/>
        </p:nvSpPr>
        <p:spPr>
          <a:xfrm>
            <a:off x="3469505" y="1195638"/>
            <a:ext cx="589486" cy="48463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Текст 2"/>
          <p:cNvSpPr txBox="1">
            <a:spLocks/>
          </p:cNvSpPr>
          <p:nvPr/>
        </p:nvSpPr>
        <p:spPr>
          <a:xfrm>
            <a:off x="237459" y="3631880"/>
            <a:ext cx="3127500" cy="431672"/>
          </a:xfrm>
          <a:prstGeom prst="rect">
            <a:avLst/>
          </a:prstGeom>
          <a:noFill/>
          <a:ln>
            <a:solidFill>
              <a:schemeClr val="bg1"/>
            </a:solid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11150" algn="l" rtl="0">
              <a:lnSpc>
                <a:spcPct val="115000"/>
              </a:lnSpc>
              <a:spcBef>
                <a:spcPts val="0"/>
              </a:spcBef>
              <a:spcAft>
                <a:spcPts val="0"/>
              </a:spcAft>
              <a:buClr>
                <a:schemeClr val="accent2"/>
              </a:buClr>
              <a:buSzPts val="1300"/>
              <a:buFont typeface="Roboto"/>
              <a:buChar char="●"/>
              <a:defRPr sz="1300" b="0" i="0" u="none" strike="noStrike" cap="none">
                <a:solidFill>
                  <a:schemeClr val="accent2"/>
                </a:solidFill>
                <a:latin typeface="Roboto"/>
                <a:ea typeface="Roboto"/>
                <a:cs typeface="Roboto"/>
                <a:sym typeface="Roboto"/>
              </a:defRPr>
            </a:lvl1pPr>
            <a:lvl2pPr marL="914400" marR="0" lvl="1"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2pPr>
            <a:lvl3pPr marL="1371600" marR="0" lvl="2"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3pPr>
            <a:lvl4pPr marL="1828800" marR="0" lvl="3"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4pPr>
            <a:lvl5pPr marL="2286000" marR="0" lvl="4"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5pPr>
            <a:lvl6pPr marL="2743200" marR="0" lvl="5"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6pPr>
            <a:lvl7pPr marL="3200400" marR="0" lvl="6"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7pPr>
            <a:lvl8pPr marL="3657600" marR="0" lvl="7"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8pPr>
            <a:lvl9pPr marL="4114800" marR="0" lvl="8" indent="-298450" algn="l" rtl="0">
              <a:lnSpc>
                <a:spcPct val="115000"/>
              </a:lnSpc>
              <a:spcBef>
                <a:spcPts val="0"/>
              </a:spcBef>
              <a:spcAft>
                <a:spcPts val="0"/>
              </a:spcAft>
              <a:buClr>
                <a:schemeClr val="accent2"/>
              </a:buClr>
              <a:buSzPts val="1100"/>
              <a:buFont typeface="Roboto"/>
              <a:buChar char="■"/>
              <a:defRPr sz="1100" b="0" i="0" u="none" strike="noStrike" cap="none">
                <a:solidFill>
                  <a:schemeClr val="accent2"/>
                </a:solidFill>
                <a:latin typeface="Roboto"/>
                <a:ea typeface="Roboto"/>
                <a:cs typeface="Roboto"/>
                <a:sym typeface="Roboto"/>
              </a:defRPr>
            </a:lvl9pPr>
          </a:lstStyle>
          <a:p>
            <a:pPr marL="146050" indent="0" algn="ctr">
              <a:buFont typeface="Roboto"/>
              <a:buNone/>
            </a:pPr>
            <a:r>
              <a:rPr lang="ru" b="1" dirty="0">
                <a:solidFill>
                  <a:schemeClr val="lt1"/>
                </a:solidFill>
              </a:rPr>
              <a:t>Ошибка 9</a:t>
            </a:r>
            <a:endParaRPr lang="ru-RU" b="1" dirty="0"/>
          </a:p>
        </p:txBody>
      </p:sp>
      <p:sp>
        <p:nvSpPr>
          <p:cNvPr id="8" name="Стрелка вправо 7"/>
          <p:cNvSpPr/>
          <p:nvPr/>
        </p:nvSpPr>
        <p:spPr>
          <a:xfrm>
            <a:off x="3469505" y="3578920"/>
            <a:ext cx="589486" cy="48463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4058991" y="276298"/>
            <a:ext cx="4984496" cy="2893100"/>
          </a:xfrm>
          <a:prstGeom prst="rect">
            <a:avLst/>
          </a:prstGeom>
        </p:spPr>
        <p:txBody>
          <a:bodyPr wrap="square">
            <a:spAutoFit/>
          </a:bodyPr>
          <a:lstStyle/>
          <a:p>
            <a:pPr lvl="0" algn="just"/>
            <a:r>
              <a:rPr lang="ru-RU" u="sng" dirty="0">
                <a:solidFill>
                  <a:srgbClr val="C00000"/>
                </a:solidFill>
              </a:rPr>
              <a:t>«Слишком отрицательное» уведомление. </a:t>
            </a:r>
            <a:r>
              <a:rPr lang="ru-RU" sz="1200" dirty="0">
                <a:solidFill>
                  <a:schemeClr val="dk1"/>
                </a:solidFill>
              </a:rPr>
              <a:t>Авансы по УСН и по НДФЛ у ИП на ОСН исчисляют нарастающим итогом с начала года. И может случиться, что, например, аванс, исчисленный за полугодие, окажется меньше аванса за I квартал. Возникает переплата в сумме разницы. Чтобы ее вернуть, нужно подать отрицательное уведомление. Указанная в нем с минусом сумма должна появиться в положительном сальдо ЕНС, откуда ее, например, можно забрать на расчетный счет. Чтобы при помощи отрицательных уведомлений не забрали из бюджета лишнего, ввели КС: значение суммы с минусом не может быть больше значения суммы с плюсом, начисленной на ЕНС по уведомлениям за предыдущие отчетные периоды года. В нашем примере — не может быть больше суммы аванса, которая была начислена на ЕНС по уведомлению за I квартал. По другим налогам и взносам отрицательных уведомлений быть не может.  </a:t>
            </a:r>
          </a:p>
        </p:txBody>
      </p:sp>
      <p:sp>
        <p:nvSpPr>
          <p:cNvPr id="11" name="Прямоугольник 10"/>
          <p:cNvSpPr/>
          <p:nvPr/>
        </p:nvSpPr>
        <p:spPr>
          <a:xfrm>
            <a:off x="4073358" y="3380897"/>
            <a:ext cx="4973167" cy="954107"/>
          </a:xfrm>
          <a:prstGeom prst="rect">
            <a:avLst/>
          </a:prstGeom>
        </p:spPr>
        <p:txBody>
          <a:bodyPr wrap="square">
            <a:spAutoFit/>
          </a:bodyPr>
          <a:lstStyle/>
          <a:p>
            <a:pPr lvl="0" algn="just">
              <a:spcBef>
                <a:spcPts val="1200"/>
              </a:spcBef>
              <a:spcAft>
                <a:spcPts val="1200"/>
              </a:spcAft>
            </a:pPr>
            <a:r>
              <a:rPr lang="ru-RU" u="sng" dirty="0">
                <a:solidFill>
                  <a:srgbClr val="C00000"/>
                </a:solidFill>
              </a:rPr>
              <a:t>В уведомлении по УСН сумма больше максимально возможной.</a:t>
            </a:r>
            <a:r>
              <a:rPr lang="ru-RU" dirty="0">
                <a:solidFill>
                  <a:schemeClr val="dk1"/>
                </a:solidFill>
              </a:rPr>
              <a:t> Это маркер того, что был превышен лимит доходов (от которого и определяется максимально возможная сумма налога по УСН).</a:t>
            </a:r>
          </a:p>
        </p:txBody>
      </p:sp>
    </p:spTree>
    <p:extLst>
      <p:ext uri="{BB962C8B-B14F-4D97-AF65-F5344CB8AC3E}">
        <p14:creationId xmlns:p14="http://schemas.microsoft.com/office/powerpoint/2010/main" val="2137795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8"/>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dirty="0"/>
              <a:t>Несдача уведомления</a:t>
            </a:r>
            <a:endParaRPr dirty="0"/>
          </a:p>
        </p:txBody>
      </p:sp>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6</a:t>
            </a:fld>
            <a:endParaRPr lang="ru"/>
          </a:p>
        </p:txBody>
      </p:sp>
      <p:graphicFrame>
        <p:nvGraphicFramePr>
          <p:cNvPr id="5" name="Схема 4"/>
          <p:cNvGraphicFramePr/>
          <p:nvPr>
            <p:extLst>
              <p:ext uri="{D42A27DB-BD31-4B8C-83A1-F6EECF244321}">
                <p14:modId xmlns:p14="http://schemas.microsoft.com/office/powerpoint/2010/main" val="1520196474"/>
              </p:ext>
            </p:extLst>
          </p:nvPr>
        </p:nvGraphicFramePr>
        <p:xfrm>
          <a:off x="452722" y="1527094"/>
          <a:ext cx="8238606" cy="30263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9"/>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dirty="0"/>
              <a:t>Пени</a:t>
            </a:r>
            <a:endParaRPr dirty="0"/>
          </a:p>
        </p:txBody>
      </p:sp>
      <p:sp>
        <p:nvSpPr>
          <p:cNvPr id="105" name="Google Shape;105;p19"/>
          <p:cNvSpPr txBox="1"/>
          <p:nvPr/>
        </p:nvSpPr>
        <p:spPr>
          <a:xfrm>
            <a:off x="311725" y="1240219"/>
            <a:ext cx="5115558" cy="87713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ru" sz="1500" dirty="0">
                <a:solidFill>
                  <a:schemeClr val="dk1"/>
                </a:solidFill>
              </a:rPr>
              <a:t>Для организаций ставки для расчета пеней по налогам и взносам на ОПС, ОМС и по ВНиМ определены следующие периоды:  </a:t>
            </a:r>
            <a:endParaRPr sz="1500" dirty="0">
              <a:solidFill>
                <a:schemeClr val="dk1"/>
              </a:solidFill>
            </a:endParaRPr>
          </a:p>
        </p:txBody>
      </p:sp>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7</a:t>
            </a:fld>
            <a:endParaRPr lang="ru"/>
          </a:p>
        </p:txBody>
      </p:sp>
      <p:graphicFrame>
        <p:nvGraphicFramePr>
          <p:cNvPr id="3" name="Схема 2"/>
          <p:cNvGraphicFramePr/>
          <p:nvPr>
            <p:extLst>
              <p:ext uri="{D42A27DB-BD31-4B8C-83A1-F6EECF244321}">
                <p14:modId xmlns:p14="http://schemas.microsoft.com/office/powerpoint/2010/main" val="2892651245"/>
              </p:ext>
            </p:extLst>
          </p:nvPr>
        </p:nvGraphicFramePr>
        <p:xfrm>
          <a:off x="-657690" y="1921486"/>
          <a:ext cx="7310878" cy="29385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Google Shape;111;p20"/>
          <p:cNvSpPr txBox="1"/>
          <p:nvPr/>
        </p:nvSpPr>
        <p:spPr>
          <a:xfrm>
            <a:off x="5854022" y="1966948"/>
            <a:ext cx="3088795" cy="2893069"/>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ru" sz="1100" dirty="0">
                <a:solidFill>
                  <a:schemeClr val="dk1"/>
                </a:solidFill>
              </a:rPr>
              <a:t>«С 2025 года п. 3 ст. 75 НК РФ пени не должны начислять на недоимку в размере положительного сальдо ЕНС (в соответствующий день), увеличенную на сумму, зачтенную в счет предстоящей обязанности лица по уплате налога. </a:t>
            </a:r>
          </a:p>
          <a:p>
            <a:pPr marL="0" lvl="0" indent="0" algn="just" rtl="0">
              <a:spcBef>
                <a:spcPts val="0"/>
              </a:spcBef>
              <a:spcAft>
                <a:spcPts val="0"/>
              </a:spcAft>
              <a:buNone/>
            </a:pPr>
            <a:r>
              <a:rPr lang="ru" sz="1100" dirty="0">
                <a:solidFill>
                  <a:schemeClr val="dk1"/>
                </a:solidFill>
              </a:rPr>
              <a:t>Данное положение позволяет организации (ИП) избежать пеней в ситуациях, когда положительное сальдо есть, но при формировании уведомления об исчисленных налогах допущена ошибка или уведомление по каким-то причинам не направлено.»*  </a:t>
            </a:r>
          </a:p>
          <a:p>
            <a:pPr marL="0" lvl="0" indent="0" algn="just" rtl="0">
              <a:spcBef>
                <a:spcPts val="0"/>
              </a:spcBef>
              <a:spcAft>
                <a:spcPts val="0"/>
              </a:spcAft>
              <a:buNone/>
            </a:pPr>
            <a:r>
              <a:rPr lang="ru" sz="900" dirty="0">
                <a:solidFill>
                  <a:schemeClr val="dk1"/>
                </a:solidFill>
              </a:rPr>
              <a:t>*Данное правило применяют по 31 декабря 2024 года как временную меру. (Постановление Правительства РФ от 29.03.2023 № 500)</a:t>
            </a:r>
            <a:endParaRPr sz="900" dirty="0">
              <a:solidFill>
                <a:schemeClr val="dk1"/>
              </a:solidFill>
            </a:endParaRPr>
          </a:p>
        </p:txBody>
      </p:sp>
      <p:pic>
        <p:nvPicPr>
          <p:cNvPr id="4" name="Рисунок 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43650" y="1307729"/>
            <a:ext cx="877508" cy="742111"/>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1"/>
          <p:cNvSpPr txBox="1">
            <a:spLocks noGrp="1"/>
          </p:cNvSpPr>
          <p:nvPr>
            <p:ph type="title"/>
          </p:nvPr>
        </p:nvSpPr>
        <p:spPr>
          <a:xfrm>
            <a:off x="276175" y="315260"/>
            <a:ext cx="8520600" cy="623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ru" dirty="0"/>
              <a:t>Освобождение от штрафа за неуплату налога</a:t>
            </a:r>
            <a:endParaRPr dirty="0"/>
          </a:p>
        </p:txBody>
      </p:sp>
      <p:sp>
        <p:nvSpPr>
          <p:cNvPr id="117" name="Google Shape;117;p21"/>
          <p:cNvSpPr txBox="1"/>
          <p:nvPr/>
        </p:nvSpPr>
        <p:spPr>
          <a:xfrm>
            <a:off x="276175" y="1207231"/>
            <a:ext cx="8449500" cy="1046410"/>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ru" dirty="0">
                <a:solidFill>
                  <a:schemeClr val="dk1"/>
                </a:solidFill>
              </a:rPr>
              <a:t>С 2025 года налогоплательщик освобождается от штрафа по п. 1 ст. 122 НК РФ*, если у налогоплательщика со дня, на который приходится установленный НК РФ срок уплаты налога (страховых взносов), до дня вынесения решения о привлечении к ответственности за правонарушение, предусмотренное п. 1 ст. 122 НК РФ, непрерывно имелись:</a:t>
            </a:r>
            <a:endParaRPr dirty="0">
              <a:solidFill>
                <a:schemeClr val="dk1"/>
              </a:solidFill>
            </a:endParaRPr>
          </a:p>
        </p:txBody>
      </p:sp>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8</a:t>
            </a:fld>
            <a:endParaRPr lang="ru"/>
          </a:p>
        </p:txBody>
      </p:sp>
      <p:graphicFrame>
        <p:nvGraphicFramePr>
          <p:cNvPr id="3" name="Схема 2"/>
          <p:cNvGraphicFramePr/>
          <p:nvPr>
            <p:extLst>
              <p:ext uri="{D42A27DB-BD31-4B8C-83A1-F6EECF244321}">
                <p14:modId xmlns:p14="http://schemas.microsoft.com/office/powerpoint/2010/main" val="3842319230"/>
              </p:ext>
            </p:extLst>
          </p:nvPr>
        </p:nvGraphicFramePr>
        <p:xfrm>
          <a:off x="276175" y="2220215"/>
          <a:ext cx="8520476" cy="20208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Прямоугольник 3"/>
          <p:cNvSpPr/>
          <p:nvPr/>
        </p:nvSpPr>
        <p:spPr>
          <a:xfrm>
            <a:off x="368429" y="4509328"/>
            <a:ext cx="8357246" cy="307777"/>
          </a:xfrm>
          <a:prstGeom prst="rect">
            <a:avLst/>
          </a:prstGeom>
        </p:spPr>
        <p:txBody>
          <a:bodyPr wrap="square">
            <a:spAutoFit/>
          </a:bodyPr>
          <a:lstStyle/>
          <a:p>
            <a:r>
              <a:rPr lang="ru" dirty="0">
                <a:solidFill>
                  <a:schemeClr val="dk1"/>
                </a:solidFill>
              </a:rPr>
              <a:t>*Ранее это было прописано в Письме ФНС России от 27.12.2023 N БВ-4-7/16343@ </a:t>
            </a: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2"/>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ru" dirty="0"/>
              <a:t>Справка о сальдо ЕНС</a:t>
            </a:r>
            <a:endParaRPr dirty="0"/>
          </a:p>
        </p:txBody>
      </p:sp>
      <p:sp>
        <p:nvSpPr>
          <p:cNvPr id="123" name="Google Shape;123;p22"/>
          <p:cNvSpPr txBox="1"/>
          <p:nvPr/>
        </p:nvSpPr>
        <p:spPr>
          <a:xfrm>
            <a:off x="133735" y="960282"/>
            <a:ext cx="8526850" cy="40007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ru" dirty="0">
                <a:solidFill>
                  <a:schemeClr val="dk1"/>
                </a:solidFill>
              </a:rPr>
              <a:t>ЕНС Справка стала информативнее. Изменения вступят в силу 10 февраля 2025 года. </a:t>
            </a:r>
            <a:endParaRPr dirty="0">
              <a:solidFill>
                <a:schemeClr val="dk1"/>
              </a:solidFill>
            </a:endParaRPr>
          </a:p>
        </p:txBody>
      </p:sp>
      <p:sp>
        <p:nvSpPr>
          <p:cNvPr id="2" name="Номер слайда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ru" smtClean="0"/>
              <a:t>9</a:t>
            </a:fld>
            <a:endParaRPr lang="ru"/>
          </a:p>
        </p:txBody>
      </p:sp>
      <p:graphicFrame>
        <p:nvGraphicFramePr>
          <p:cNvPr id="3" name="Схема 2"/>
          <p:cNvGraphicFramePr/>
          <p:nvPr>
            <p:extLst>
              <p:ext uri="{D42A27DB-BD31-4B8C-83A1-F6EECF244321}">
                <p14:modId xmlns:p14="http://schemas.microsoft.com/office/powerpoint/2010/main" val="2538760384"/>
              </p:ext>
            </p:extLst>
          </p:nvPr>
        </p:nvGraphicFramePr>
        <p:xfrm>
          <a:off x="291949" y="1258478"/>
          <a:ext cx="8454859" cy="3756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Прямоугольник 3"/>
          <p:cNvSpPr/>
          <p:nvPr/>
        </p:nvSpPr>
        <p:spPr>
          <a:xfrm>
            <a:off x="169676" y="1322372"/>
            <a:ext cx="8577132" cy="523220"/>
          </a:xfrm>
          <a:prstGeom prst="rect">
            <a:avLst/>
          </a:prstGeom>
        </p:spPr>
        <p:txBody>
          <a:bodyPr wrap="square">
            <a:spAutoFit/>
          </a:bodyPr>
          <a:lstStyle/>
          <a:p>
            <a:pPr algn="ctr"/>
            <a:r>
              <a:rPr lang="ru" dirty="0">
                <a:solidFill>
                  <a:schemeClr val="dk1"/>
                </a:solidFill>
              </a:rPr>
              <a:t>ЕНС Справка стала информативнее (</a:t>
            </a:r>
            <a:r>
              <a:rPr lang="ru-RU" dirty="0">
                <a:solidFill>
                  <a:schemeClr val="dk1"/>
                </a:solidFill>
              </a:rPr>
              <a:t>Приказ ФНС России от 05.11.2024 N ЕД-7-8/987@)</a:t>
            </a:r>
          </a:p>
          <a:p>
            <a:pPr algn="ctr"/>
            <a:r>
              <a:rPr lang="ru" dirty="0">
                <a:solidFill>
                  <a:schemeClr val="dk1"/>
                </a:solidFill>
              </a:rPr>
              <a:t> </a:t>
            </a:r>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2291</Words>
  <Application>Microsoft Office PowerPoint</Application>
  <PresentationFormat>Экран (16:9)</PresentationFormat>
  <Paragraphs>167</Paragraphs>
  <Slides>18</Slides>
  <Notes>13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Merriweather</vt:lpstr>
      <vt:lpstr>Roboto</vt:lpstr>
      <vt:lpstr>Times New Roman</vt:lpstr>
      <vt:lpstr>Arial</vt:lpstr>
      <vt:lpstr>Paradigm</vt:lpstr>
      <vt:lpstr>Презентация PowerPoint</vt:lpstr>
      <vt:lpstr>Презентация PowerPoint</vt:lpstr>
      <vt:lpstr>Расхождения в уведомлениях</vt:lpstr>
      <vt:lpstr>Расхождения в уведомлениях</vt:lpstr>
      <vt:lpstr>Расхождения в уведомлениях</vt:lpstr>
      <vt:lpstr>Несдача уведомления</vt:lpstr>
      <vt:lpstr>Пени</vt:lpstr>
      <vt:lpstr>Освобождение от штрафа за неуплату налога</vt:lpstr>
      <vt:lpstr>Справка о сальдо ЕНС</vt:lpstr>
      <vt:lpstr>Изменения в НДФЛ</vt:lpstr>
      <vt:lpstr>Социальные налоговые вычеты</vt:lpstr>
      <vt:lpstr>Стандартные вычеты</vt:lpstr>
      <vt:lpstr>Стандартные вычеты</vt:lpstr>
      <vt:lpstr>Стандартные вычеты</vt:lpstr>
      <vt:lpstr>Стандартные вычеты</vt:lpstr>
      <vt:lpstr>Стандартные вычеты</vt:lpstr>
      <vt:lpstr>Доступ к Порталу Минюста России для некоммерческих организаций: </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Вавилова Олеся Владимировна</dc:creator>
  <cp:lastModifiedBy>conf</cp:lastModifiedBy>
  <cp:revision>32</cp:revision>
  <dcterms:modified xsi:type="dcterms:W3CDTF">2025-03-05T17:25:02Z</dcterms:modified>
</cp:coreProperties>
</file>