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6.jpeg" ContentType="image/jpeg"/>
  <Override PartName="/ppt/media/image4.png" ContentType="image/pn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ru-RU" sz="4800" spc="-52" strike="noStrike">
                <a:solidFill>
                  <a:srgbClr val="404040"/>
                </a:solidFill>
                <a:latin typeface="Calibri Light"/>
              </a:rPr>
              <a:t>Образец заголовка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404040"/>
                </a:solidFill>
                <a:latin typeface="Calibri"/>
              </a:rPr>
              <a:t>Образец текста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ru-RU" sz="1800" spc="-1" strike="noStrike">
                <a:solidFill>
                  <a:srgbClr val="404040"/>
                </a:solidFill>
                <a:latin typeface="Calibri"/>
              </a:rPr>
              <a:t>Второй уровень</a:t>
            </a:r>
            <a:endParaRPr b="0" lang="ru-RU" sz="1800" spc="-1" strike="noStrike">
              <a:solidFill>
                <a:srgbClr val="404040"/>
              </a:solidFill>
              <a:latin typeface="Calibri"/>
            </a:endParaRPr>
          </a:p>
          <a:p>
            <a:pPr lvl="2" marL="56700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ru-RU" sz="1400" spc="-1" strike="noStrike">
                <a:solidFill>
                  <a:srgbClr val="404040"/>
                </a:solidFill>
                <a:latin typeface="Calibri"/>
              </a:rPr>
              <a:t>Третий уровень</a:t>
            </a:r>
            <a:endParaRPr b="0" lang="ru-RU" sz="1400" spc="-1" strike="noStrike">
              <a:solidFill>
                <a:srgbClr val="404040"/>
              </a:solidFill>
              <a:latin typeface="Calibri"/>
            </a:endParaRPr>
          </a:p>
          <a:p>
            <a:pPr lvl="3" marL="74988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ru-RU" sz="1400" spc="-1" strike="noStrike">
                <a:solidFill>
                  <a:srgbClr val="404040"/>
                </a:solidFill>
                <a:latin typeface="Calibri"/>
              </a:rPr>
              <a:t>Четвертый уровень</a:t>
            </a:r>
            <a:endParaRPr b="0" lang="ru-RU" sz="1400" spc="-1" strike="noStrike">
              <a:solidFill>
                <a:srgbClr val="404040"/>
              </a:solidFill>
              <a:latin typeface="Calibri"/>
            </a:endParaRPr>
          </a:p>
          <a:p>
            <a:pPr lvl="4" marL="93276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ru-RU" sz="1400" spc="-1" strike="noStrike">
                <a:solidFill>
                  <a:srgbClr val="404040"/>
                </a:solidFill>
                <a:latin typeface="Calibri"/>
              </a:rPr>
              <a:t>Пятый уровень</a:t>
            </a:r>
            <a:endParaRPr b="0" lang="ru-RU" sz="14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5A4D371-EA3E-4719-A623-846A26BB4843}" type="datetime">
              <a:rPr b="0" lang="ru-RU" sz="900" spc="-1" strike="noStrike">
                <a:solidFill>
                  <a:srgbClr val="ffffff"/>
                </a:solidFill>
                <a:latin typeface="Calibri"/>
              </a:rPr>
              <a:t>28.2.25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D4E0A83-B0A4-4C49-87D7-9F06445B49E5}" type="slidenum">
              <a:rPr b="0" lang="ru-RU" sz="1050" spc="-1" strike="noStrike">
                <a:solidFill>
                  <a:srgbClr val="ffffff"/>
                </a:solidFill>
                <a:latin typeface="Calibri"/>
              </a:rPr>
              <a:t>1</a:t>
            </a:fld>
            <a:endParaRPr b="0" lang="ru-RU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 </a:t>
            </a:r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ДОКУМЕНТАЦИЯ В ДЕТСКОМ ЦЕНТРЕ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1097280" y="192636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7030a0"/>
                </a:solidFill>
                <a:latin typeface="Calibri"/>
              </a:rPr>
              <a:t>Какие документы должны быть в детском центре, вне зависимости от формы собственности?</a:t>
            </a:r>
            <a:endParaRPr b="0" lang="ru-RU" sz="24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400" spc="-1" strike="noStrike">
                <a:solidFill>
                  <a:srgbClr val="7030a0"/>
                </a:solidFill>
                <a:latin typeface="Calibri"/>
              </a:rPr>
              <a:t>Попробуем перечислить</a:t>
            </a:r>
            <a:endParaRPr b="0" lang="ru-RU" sz="24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46" name="Рисунок 8" descr=""/>
          <p:cNvPicPr/>
          <p:nvPr/>
        </p:nvPicPr>
        <p:blipFill>
          <a:blip r:embed="rId1"/>
          <a:stretch/>
        </p:blipFill>
        <p:spPr>
          <a:xfrm>
            <a:off x="-361080" y="-82080"/>
            <a:ext cx="1547640" cy="2188080"/>
          </a:xfrm>
          <a:prstGeom prst="rect">
            <a:avLst/>
          </a:prstGeom>
          <a:ln>
            <a:noFill/>
          </a:ln>
        </p:spPr>
      </p:pic>
      <p:pic>
        <p:nvPicPr>
          <p:cNvPr id="47" name="Объект 3" descr=""/>
          <p:cNvPicPr/>
          <p:nvPr/>
        </p:nvPicPr>
        <p:blipFill>
          <a:blip r:embed="rId2"/>
          <a:stretch/>
        </p:blipFill>
        <p:spPr>
          <a:xfrm>
            <a:off x="4880880" y="2538000"/>
            <a:ext cx="5399640" cy="360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ru-RU" sz="4800" spc="-52" strike="noStrike">
                <a:solidFill>
                  <a:srgbClr val="404040"/>
                </a:solidFill>
                <a:latin typeface="Calibri Light"/>
              </a:rPr>
              <a:t>                        </a:t>
            </a:r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ПЕРВАЯ ПАПКА –       </a:t>
            </a:r>
            <a:br/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        УЧРЕДИТЕЛЬНЫЕ ДОКУМЕНТЫ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                                                       </a:t>
            </a: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УЧРЕДИТЕЛЬНЫЕ ДОКУМЕНТЫ: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Устав организации ( при Уставной деятельности)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ИНН, ОГРН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Договор аренды или документы о собственности помещения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Договор о ведении бухгалтерского сопровождения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ru-RU" sz="4800" spc="-52" strike="noStrike">
                <a:solidFill>
                  <a:srgbClr val="404040"/>
                </a:solidFill>
                <a:latin typeface="Calibri Light"/>
              </a:rPr>
              <a:t>  </a:t>
            </a:r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Трудовая дисциплина, охрана труда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Дисциплина труда – это система норм регулирующих внутренний трудовой распорядок организации.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ДОКУМЕНТЫ: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Должностные инструкции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Положение о стимулировании персонала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-Табеля учета рабочего времени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Положение о работе организации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Положение об оплате труда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Правила внутреннего трудового распорядка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Договора о материальной ответственности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52" name="Рисунок 3" descr=""/>
          <p:cNvPicPr/>
          <p:nvPr/>
        </p:nvPicPr>
        <p:blipFill>
          <a:blip r:embed="rId1"/>
          <a:stretch/>
        </p:blipFill>
        <p:spPr>
          <a:xfrm>
            <a:off x="7326360" y="3030120"/>
            <a:ext cx="3455640" cy="230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                 </a:t>
            </a:r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ОХРАНА ТРУДА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ПРКАИЗЫ: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-Приказ о назначении ответственного лица за охрану труда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Приказ о назначении лиц ответственных за электрохозяйство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-Приказ о назначении лиц ответственных за выполнение правил пожарной безопасности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ИНСТРУКЦИИ: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Инструкция по охране труда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Инструкция по охране труда работников.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ПРАВИЛА ВНУТРЕННЕГО ТРУОВОГО РАСПОРЯДКА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ДЕКЛАРАЦИЯ СООТВЕТСТВИЙ УСЛОВИЙ ТРУДА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ЖУРНАЛ РЕГИСТРАЦИИ ИНСТРУКТАЖЕЙ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55" name="Рисунок 3" descr=""/>
          <p:cNvPicPr/>
          <p:nvPr/>
        </p:nvPicPr>
        <p:blipFill>
          <a:blip r:embed="rId1"/>
          <a:stretch/>
        </p:blipFill>
        <p:spPr>
          <a:xfrm>
            <a:off x="6981840" y="3527280"/>
            <a:ext cx="4427640" cy="295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          </a:t>
            </a:r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ПЕРСОНАЛЬНЫЕ ДАННЫЕ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/>
          </a:bodyPr>
          <a:p>
            <a:pPr lvl="1" marL="441360" indent="-285480" algn="just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ru-RU" sz="2200" spc="-1" strike="noStrike">
                <a:solidFill>
                  <a:srgbClr val="7030a0"/>
                </a:solidFill>
                <a:latin typeface="Calibri"/>
              </a:rPr>
              <a:t>Приказ об утверждении Положения персональных данных</a:t>
            </a:r>
            <a:endParaRPr b="0" lang="ru-RU" sz="2200" spc="-1" strike="noStrike">
              <a:solidFill>
                <a:srgbClr val="404040"/>
              </a:solidFill>
              <a:latin typeface="Calibri"/>
            </a:endParaRPr>
          </a:p>
          <a:p>
            <a:pPr lvl="1" marL="441360" indent="-285480" algn="just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ru-RU" sz="2200" spc="-1" strike="noStrike">
                <a:solidFill>
                  <a:srgbClr val="7030a0"/>
                </a:solidFill>
                <a:latin typeface="Calibri"/>
              </a:rPr>
              <a:t>Положение о защите персональных данных, воспитанников и их родителей, законных представителей,</a:t>
            </a:r>
            <a:endParaRPr b="0" lang="ru-RU" sz="2200" spc="-1" strike="noStrike">
              <a:solidFill>
                <a:srgbClr val="404040"/>
              </a:solidFill>
              <a:latin typeface="Calibri"/>
            </a:endParaRPr>
          </a:p>
          <a:p>
            <a:pPr lvl="1" marL="441360" indent="-285480" algn="just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ru-RU" sz="2200" spc="-1" strike="noStrike">
                <a:solidFill>
                  <a:srgbClr val="7030a0"/>
                </a:solidFill>
                <a:latin typeface="Calibri"/>
              </a:rPr>
              <a:t>Обязательство о неразглашении персональных  данных ( со всех сотрудников у кого есть данные родителей),</a:t>
            </a:r>
            <a:endParaRPr b="0" lang="ru-RU" sz="2200" spc="-1" strike="noStrike">
              <a:solidFill>
                <a:srgbClr val="404040"/>
              </a:solidFill>
              <a:latin typeface="Calibri"/>
            </a:endParaRPr>
          </a:p>
          <a:p>
            <a:pPr lvl="1" marL="441360" indent="-285480" algn="just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ru-RU" sz="2200" spc="-1" strike="noStrike">
                <a:solidFill>
                  <a:srgbClr val="7030a0"/>
                </a:solidFill>
                <a:latin typeface="Calibri"/>
              </a:rPr>
              <a:t>Заявление о согласии на обработку персональных данных на основании приказа по организации ( как правило вместе с договором об услуге)</a:t>
            </a:r>
            <a:endParaRPr b="0" lang="ru-RU" sz="2200" spc="-1" strike="noStrike">
              <a:solidFill>
                <a:srgbClr val="404040"/>
              </a:solidFill>
              <a:latin typeface="Calibri"/>
            </a:endParaRPr>
          </a:p>
          <a:p>
            <a:pPr lvl="1" marL="441360" indent="-285480" algn="just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ru-RU" sz="2200" spc="-1" strike="noStrike">
                <a:solidFill>
                  <a:srgbClr val="7030a0"/>
                </a:solidFill>
                <a:latin typeface="Calibri"/>
              </a:rPr>
              <a:t>Заявление о разрешении фотосъемки т размещении фотографий</a:t>
            </a:r>
            <a:endParaRPr b="0" lang="ru-RU" sz="2200" spc="-1" strike="noStrike">
              <a:solidFill>
                <a:srgbClr val="404040"/>
              </a:solidFill>
              <a:latin typeface="Calibri"/>
            </a:endParaRPr>
          </a:p>
          <a:p>
            <a:pPr lvl="1" marL="441360" indent="-285480" algn="just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ru-RU" sz="2200" spc="-1" strike="noStrike">
                <a:solidFill>
                  <a:srgbClr val="7030a0"/>
                </a:solidFill>
                <a:latin typeface="Calibri"/>
              </a:rPr>
              <a:t>Положение о защите и обработке персональных данных РАБОНИКОВ</a:t>
            </a:r>
            <a:endParaRPr b="0" lang="ru-RU" sz="2200" spc="-1" strike="noStrike">
              <a:solidFill>
                <a:srgbClr val="404040"/>
              </a:solidFill>
              <a:latin typeface="Calibri"/>
            </a:endParaRPr>
          </a:p>
          <a:p>
            <a:pPr lvl="1" marL="441360" indent="-285480" algn="just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ru-RU" sz="2200" spc="-1" strike="noStrike">
                <a:solidFill>
                  <a:srgbClr val="7030a0"/>
                </a:solidFill>
                <a:latin typeface="Calibri"/>
              </a:rPr>
              <a:t>Приказ о перечне лиц имеющих доступ к персональным данным</a:t>
            </a:r>
            <a:endParaRPr b="0" lang="ru-RU" sz="22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ru-RU" sz="4800" spc="-52" strike="noStrike">
                <a:solidFill>
                  <a:srgbClr val="404040"/>
                </a:solidFill>
                <a:latin typeface="Calibri Light"/>
              </a:rPr>
              <a:t>              </a:t>
            </a:r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РОСПОТРЕБНАДЗОР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 fontScale="85000"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Санитарные книжки сотрудников, приказ о прохождении меди.осмотров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Инструкции по охране жизни и здоровья детей во время пребывания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Инструкция санитарно- эпидемиологических норм и правил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Инструкция по мытью игрушек, посуды….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Журнал учета дез. Средств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Документация по организации питьевого режима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Справка по рецеркуляторам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Справка о наличии моющих и дез. Средств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Программа производственного контроля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Расписание занятий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График уборок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60" name="Рисунок 3" descr=""/>
          <p:cNvPicPr/>
          <p:nvPr/>
        </p:nvPicPr>
        <p:blipFill>
          <a:blip r:embed="rId1"/>
          <a:stretch/>
        </p:blipFill>
        <p:spPr>
          <a:xfrm>
            <a:off x="6306840" y="2926440"/>
            <a:ext cx="5579640" cy="380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ru-RU" sz="4800" spc="-52" strike="noStrike">
                <a:solidFill>
                  <a:srgbClr val="404040"/>
                </a:solidFill>
                <a:latin typeface="Calibri Light"/>
              </a:rPr>
              <a:t>       </a:t>
            </a:r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ПОЖАРНАЯ БЕЗОПАСНОСТЬ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 fontScale="88000"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                                                        </a:t>
            </a: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С 1 марта 2025 года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Долой пожарно – технический минимум.                                                                           </a:t>
            </a:r>
            <a:r>
              <a:rPr b="0" lang="ru-RU" sz="2000" spc="-1" strike="noStrike">
                <a:solidFill>
                  <a:srgbClr val="c00000"/>
                </a:solidFill>
                <a:latin typeface="Calibri"/>
              </a:rPr>
              <a:t>ДОПОЛНИТЕЛЬНОЕ ПРОФЕССИОНАЛЬНОЕ ОБРАЗОВАНИЕ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Форма журчала инструктажей- добавляем колонки для подписей инструктируемого и инструктирующего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Добавляем столбцы на теоретическую и практическую часть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Указать номер документа об оразовании лица, проводящего инструктаж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Слияние инструктажей – ВВОДНЫЙ И ПЕРВИЧНЫЙ ( проводить инструктаж можно индивидуально или в группе)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Изменятся приказы : МЧС РФ от 12.12.2007 № 645 Обучение мерам пожарной безопасности работников организации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Приказ МЧС РФ от 18.11.2021 № 806 – Порядок, виды и сроки проведения противопожарных инструктажей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ru-RU" sz="4800" spc="-52" strike="noStrike">
                <a:solidFill>
                  <a:srgbClr val="404040"/>
                </a:solidFill>
                <a:latin typeface="Calibri Light"/>
              </a:rPr>
              <a:t>         </a:t>
            </a:r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ПОЖАРНАЯ БЕЗОПАСНОСТЬ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 fontScale="73000"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Приказы: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Назначении ответственного за пож. Безопасность с изменениями с 1 марта 2025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Приказ о проведении обучения по пожарной безопасности с изменениями с 1 марта 2025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Приказ о проведении инструктажей с работниками с изменениями с 1 марта 2025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- Приказ о запрете курения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Инструкции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Программы противопожарных инструктажей с изменениями с 1 марта 2025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Регламент технического обслуживания систем противопожарной защиты ( система пожарной безопасности)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План проведения тренировки эвакуации людей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Журналы учета средств пожарной защиты, журнал тех.обслуживания систем пож. безопасности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План эвакуации из помещений 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      </a:t>
            </a:r>
            <a:r>
              <a:rPr b="0" lang="ru-RU" sz="4800" spc="-52" strike="noStrike">
                <a:solidFill>
                  <a:srgbClr val="7030a0"/>
                </a:solidFill>
                <a:latin typeface="Calibri Light"/>
              </a:rPr>
              <a:t>ДОКУМЕТЫ в ДЕТСКОМ ЦЕНТРЕ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Где можно найти образцы  документов?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ru-RU" sz="2000" spc="-1" strike="noStrike">
                <a:solidFill>
                  <a:srgbClr val="7030a0"/>
                </a:solidFill>
                <a:latin typeface="Calibri"/>
              </a:rPr>
              <a:t>У Вас есть сложности с формирование готовых папок для своей организации самостоятельно, есть возможность заказать готовые – Профессиональное сообщество руководителей детских центров « Недетский бизнес 36»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67" name="Рисунок 5" descr=""/>
          <p:cNvPicPr/>
          <p:nvPr/>
        </p:nvPicPr>
        <p:blipFill>
          <a:blip r:embed="rId1"/>
          <a:stretch/>
        </p:blipFill>
        <p:spPr>
          <a:xfrm>
            <a:off x="7319520" y="2967480"/>
            <a:ext cx="4319640" cy="324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1098</TotalTime>
  <Application>LibreOffice/6.2.2.2$Windows_x86 LibreOffice_project/2b840030fec2aae0fd2658d8d4f9548af4e3518d</Application>
  <Words>543</Words>
  <Paragraphs>74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2025-02-27T13:06:17Z</dcterms:created>
  <dc:creator>user</dc:creator>
  <dc:description/>
  <dc:language>ru-RU</dc:language>
  <cp:lastModifiedBy>user</cp:lastModifiedBy>
  <dcterms:modified xsi:type="dcterms:W3CDTF">2025-02-28T07:26:01Z</dcterms:modified>
  <cp:revision>13</cp:revision>
  <dc:subject/>
  <dc:title>ДОКУМЕНТАЦИЯ В ДЕТСКОМ ЦЕНТРЕ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