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sldIdLst>
    <p:sldId id="257" r:id="rId2"/>
    <p:sldId id="261" r:id="rId3"/>
    <p:sldId id="293" r:id="rId4"/>
    <p:sldId id="292" r:id="rId5"/>
    <p:sldId id="289" r:id="rId6"/>
    <p:sldId id="267" r:id="rId7"/>
    <p:sldId id="302" r:id="rId8"/>
    <p:sldId id="303" r:id="rId9"/>
    <p:sldId id="304" r:id="rId10"/>
    <p:sldId id="307" r:id="rId11"/>
    <p:sldId id="294" r:id="rId12"/>
    <p:sldId id="277" r:id="rId13"/>
    <p:sldId id="271" r:id="rId14"/>
    <p:sldId id="275" r:id="rId15"/>
    <p:sldId id="287" r:id="rId16"/>
    <p:sldId id="272" r:id="rId17"/>
    <p:sldId id="273" r:id="rId18"/>
    <p:sldId id="274" r:id="rId19"/>
    <p:sldId id="284" r:id="rId20"/>
    <p:sldId id="285" r:id="rId21"/>
    <p:sldId id="278" r:id="rId22"/>
    <p:sldId id="281" r:id="rId23"/>
    <p:sldId id="306" r:id="rId24"/>
    <p:sldId id="296" r:id="rId25"/>
    <p:sldId id="295" r:id="rId26"/>
    <p:sldId id="305" r:id="rId27"/>
    <p:sldId id="308" r:id="rId28"/>
    <p:sldId id="297" r:id="rId29"/>
  </p:sldIdLst>
  <p:sldSz cx="12192000" cy="6858000"/>
  <p:notesSz cx="6735763" cy="9799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6" autoAdjust="0"/>
    <p:restoredTop sz="94660"/>
  </p:normalViewPr>
  <p:slideViewPr>
    <p:cSldViewPr snapToGrid="0">
      <p:cViewPr varScale="1">
        <p:scale>
          <a:sx n="70" d="100"/>
          <a:sy n="70" d="100"/>
        </p:scale>
        <p:origin x="69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95E-1FEE-4135-A13D-DFD053B37E8D}" type="datetimeFigureOut">
              <a:rPr lang="ru-RU" smtClean="0"/>
              <a:t>19.09.2019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93258-DFD5-41AD-B417-749E5F11EC1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95E-1FEE-4135-A13D-DFD053B37E8D}" type="datetimeFigureOut">
              <a:rPr lang="ru-RU" smtClean="0"/>
              <a:t>19.09.2019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93258-DFD5-41AD-B417-749E5F11EC1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95E-1FEE-4135-A13D-DFD053B37E8D}" type="datetimeFigureOut">
              <a:rPr lang="ru-RU" smtClean="0"/>
              <a:t>19.09.2019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93258-DFD5-41AD-B417-749E5F11EC1E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95E-1FEE-4135-A13D-DFD053B37E8D}" type="datetimeFigureOut">
              <a:rPr lang="ru-RU" smtClean="0"/>
              <a:t>19.09.2019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93258-DFD5-41AD-B417-749E5F11EC1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95E-1FEE-4135-A13D-DFD053B37E8D}" type="datetimeFigureOut">
              <a:rPr lang="ru-RU" smtClean="0"/>
              <a:t>19.09.2019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93258-DFD5-41AD-B417-749E5F11EC1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95E-1FEE-4135-A13D-DFD053B37E8D}" type="datetimeFigureOut">
              <a:rPr lang="ru-RU" smtClean="0"/>
              <a:t>19.09.2019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93258-DFD5-41AD-B417-749E5F11EC1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95E-1FEE-4135-A13D-DFD053B37E8D}" type="datetimeFigureOut">
              <a:rPr lang="ru-RU" smtClean="0"/>
              <a:t>19.09.2019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93258-DFD5-41AD-B417-749E5F11EC1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95E-1FEE-4135-A13D-DFD053B37E8D}" type="datetimeFigureOut">
              <a:rPr lang="ru-RU" smtClean="0"/>
              <a:t>19.09.2019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93258-DFD5-41AD-B417-749E5F11EC1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95E-1FEE-4135-A13D-DFD053B37E8D}" type="datetimeFigureOut">
              <a:rPr lang="ru-RU" smtClean="0"/>
              <a:t>19.09.2019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93258-DFD5-41AD-B417-749E5F11EC1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95E-1FEE-4135-A13D-DFD053B37E8D}" type="datetimeFigureOut">
              <a:rPr lang="ru-RU" smtClean="0"/>
              <a:t>19.09.2019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93258-DFD5-41AD-B417-749E5F11EC1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95E-1FEE-4135-A13D-DFD053B37E8D}" type="datetimeFigureOut">
              <a:rPr lang="ru-RU" smtClean="0"/>
              <a:t>19.09.2019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93258-DFD5-41AD-B417-749E5F11EC1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F70095E-1FEE-4135-A13D-DFD053B37E8D}" type="datetimeFigureOut">
              <a:rPr lang="ru-RU" smtClean="0"/>
              <a:t>19.09.2019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9393258-DFD5-41AD-B417-749E5F11EC1E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.org/ru/documents/ods.asp?m=A/RES/61/106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normativ.kontur.ru/document?moduleId=1&amp;documentId=220410#l2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validnost.com/MSE/CZN/PrMT_N515_2014_MR_SZN.pdf" TargetMode="External"/><Relationship Id="rId2" Type="http://schemas.openxmlformats.org/officeDocument/2006/relationships/hyperlink" Target="http://www.invalidnost.com/MSE/CZN/PrMT_N46_2018_SZN_TRUD_REK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validnost.com/forum/3-3111-1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validnost.com/forum/3-3126-1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9811" y="1313362"/>
            <a:ext cx="10852484" cy="280076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Порядок </a:t>
            </a:r>
          </a:p>
          <a:p>
            <a:pPr algn="ctr"/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определения нуждаемости инвалидов </a:t>
            </a:r>
          </a:p>
          <a:p>
            <a:pPr algn="ctr"/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профессиональном  образовании </a:t>
            </a:r>
          </a:p>
          <a:p>
            <a:pPr algn="ctr"/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обучении</a:t>
            </a:r>
            <a:endParaRPr lang="ru-RU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50095" y="4869921"/>
            <a:ext cx="866827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eaLnBrk="1" hangingPunct="1"/>
            <a:r>
              <a:rPr lang="ru-RU" sz="2400" b="1" cap="none" spc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ФКУ «ГБ МСЭ по Воронежской области» Минтруда России</a:t>
            </a:r>
            <a:endParaRPr lang="ru-RU" sz="24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ru-RU" sz="2400" b="1" cap="none" spc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О.И. Титова</a:t>
            </a:r>
            <a:endParaRPr lang="ru-RU" sz="24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25461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1159" y="3232483"/>
            <a:ext cx="11301662" cy="2893679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 утверждении Порядка разработки и реализации </a:t>
            </a:r>
            <a:r>
              <a:rPr lang="ru-RU" b="1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индивидуальной программы реабилитации или абилитации инвалида, индивидуальной программы реабилитации или абилитации ребенка-инвалида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выдаваемых федеральными государственными учреждениями медико-социальной экспертизы, и их форм"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Приказ Минтруда России от 13.06.2017 N 486н (ред. от 04.04.2019)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734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5117" y="2675467"/>
            <a:ext cx="11389894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азрабатывается </a:t>
            </a:r>
            <a:r>
              <a:rPr lang="ru-RU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при проведении медико-социальной экспертизы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гражданина исходя из комплексной оценки ограничений жизнедеятельности, вызванных стойким расстройством функций организма, реабилитационного потенциала на основе анализа его клинико-функциональных, социально-бытовых, профессионально-трудовых и психологических данных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При необходимости внесения изменений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оформляется новое направление на медико-социальную экспертизу и составляется новая программа реабилитации.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Порядок разработки ИПРА инвалида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(ИПРА ребенка-инвалида)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756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8618004"/>
              </p:ext>
            </p:extLst>
          </p:nvPr>
        </p:nvGraphicFramePr>
        <p:xfrm>
          <a:off x="393031" y="2721007"/>
          <a:ext cx="11454063" cy="3777875"/>
        </p:xfrm>
        <a:graphic>
          <a:graphicData uri="http://schemas.openxmlformats.org/drawingml/2006/table">
            <a:tbl>
              <a:tblPr/>
              <a:tblGrid>
                <a:gridCol w="7332099"/>
                <a:gridCol w="4121964"/>
              </a:tblGrid>
              <a:tr h="735161">
                <a:tc>
                  <a:txBody>
                    <a:bodyPr/>
                    <a:lstStyle/>
                    <a:p>
                      <a:pPr algn="ctr" fontAlgn="t"/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Перечень ограничений основных категорий жизнедеятельности</a:t>
                      </a:r>
                    </a:p>
                  </a:txBody>
                  <a:tcPr marL="84831" marR="84831" marT="24950" marB="2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Степень ограничения (1, 2, 3)</a:t>
                      </a:r>
                    </a:p>
                  </a:txBody>
                  <a:tcPr marL="84831" marR="84831" marT="24950" marB="2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06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к самообслуживанию</a:t>
                      </a:r>
                    </a:p>
                  </a:txBody>
                  <a:tcPr marL="84831" marR="84831" marT="24950" marB="2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4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831" marR="84831" marT="24950" marB="2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06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к передвижению</a:t>
                      </a:r>
                    </a:p>
                  </a:txBody>
                  <a:tcPr marL="84831" marR="84831" marT="24950" marB="2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4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831" marR="84831" marT="24950" marB="2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06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к ориентации</a:t>
                      </a:r>
                    </a:p>
                  </a:txBody>
                  <a:tcPr marL="84831" marR="84831" marT="24950" marB="2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4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831" marR="84831" marT="24950" marB="2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06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к общению</a:t>
                      </a:r>
                    </a:p>
                  </a:txBody>
                  <a:tcPr marL="84831" marR="84831" marT="24950" marB="2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4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831" marR="84831" marT="24950" marB="2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06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u="sng" dirty="0">
                          <a:solidFill>
                            <a:srgbClr val="FF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к обучению</a:t>
                      </a:r>
                    </a:p>
                  </a:txBody>
                  <a:tcPr marL="84831" marR="84831" marT="24950" marB="2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4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831" marR="84831" marT="24950" marB="2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06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u="sng" dirty="0">
                          <a:solidFill>
                            <a:srgbClr val="FF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к трудовой деятельности</a:t>
                      </a:r>
                    </a:p>
                  </a:txBody>
                  <a:tcPr marL="84831" marR="84831" marT="24950" marB="2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4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831" marR="84831" marT="24950" marB="2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806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к контролю за своим поведением</a:t>
                      </a:r>
                    </a:p>
                  </a:txBody>
                  <a:tcPr marL="84831" marR="84831" marT="24950" marB="2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857" marR="71857" marT="35928" marB="359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1947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Показания для проведения реабилитационных или абилитационных мероприятий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014884" y="-1349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597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1158" y="2675467"/>
            <a:ext cx="11357809" cy="34506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66FF"/>
                </a:solidFill>
              </a:rPr>
              <a:t>- </a:t>
            </a:r>
            <a:r>
              <a:rPr lang="ru-RU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части психолого-педагогической реабилитации или абилитации,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- в </a:t>
            </a:r>
            <a:r>
              <a:rPr lang="ru-RU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части рекомендаций по общему и профессиональному </a:t>
            </a:r>
            <a:r>
              <a:rPr lang="ru-RU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образованию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федеральное государственное учреждение медико-социальной экспертизы направляет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выписку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 ИПРА инвалида (ИПРА ребенка-инвалида)</a:t>
            </a:r>
          </a:p>
          <a:p>
            <a:pPr marL="0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в орган исполнительной власти субъекта Российской Федерации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в сфере образования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 использованием единой системы межведомственного электронного взаимодействия</a:t>
            </a:r>
            <a:endParaRPr lang="ru-RU" b="1" u="sng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Для выполнения реабилитационных или абилитационных мероприятий</a:t>
            </a:r>
          </a:p>
        </p:txBody>
      </p:sp>
    </p:spTree>
    <p:extLst>
      <p:ext uri="{BB962C8B-B14F-4D97-AF65-F5344CB8AC3E}">
        <p14:creationId xmlns:p14="http://schemas.microsoft.com/office/powerpoint/2010/main" val="111841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5221" y="2675467"/>
            <a:ext cx="11373853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- в </a:t>
            </a:r>
            <a:r>
              <a:rPr lang="ru-RU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части </a:t>
            </a:r>
            <a:r>
              <a:rPr lang="ru-RU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рекомендаций по профессиональной </a:t>
            </a:r>
            <a:r>
              <a:rPr lang="ru-RU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реабилитации или </a:t>
            </a:r>
            <a:r>
              <a:rPr lang="ru-RU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абилитации</a:t>
            </a:r>
            <a:r>
              <a:rPr lang="ru-RU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федеральное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государственное учреждение медико-социальной экспертизы направляет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выписку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из ИПРА инвалида (ИПРА ребенка-инвалида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в орган исполнительной власти субъекта Российской </a:t>
            </a:r>
            <a:r>
              <a:rPr lang="ru-RU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Федерации</a:t>
            </a:r>
          </a:p>
          <a:p>
            <a:pPr marL="0" indent="0" algn="ctr">
              <a:buNone/>
            </a:pPr>
            <a:r>
              <a:rPr lang="ru-RU" sz="2400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в области содействия занятости населения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использованием единой системы межведомственного электронного взаимодействия</a:t>
            </a:r>
            <a:endParaRPr lang="ru-RU" b="1" u="sng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Для выполнения реабилитационных или абилитационных мероприятий</a:t>
            </a:r>
          </a:p>
        </p:txBody>
      </p:sp>
    </p:spTree>
    <p:extLst>
      <p:ext uri="{BB962C8B-B14F-4D97-AF65-F5344CB8AC3E}">
        <p14:creationId xmlns:p14="http://schemas.microsoft.com/office/powerpoint/2010/main" val="3182833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0843" y="2675467"/>
            <a:ext cx="11486146" cy="3450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ИНДИВИДУАЛЬНАЯ ПРОГРАММА РЕАБИЛИТАЦИИ ИЛИ АБИЛИТАЦИИ </a:t>
            </a:r>
            <a:r>
              <a:rPr lang="ru-RU" sz="40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ИНВАЛИДА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ВЫДАВАЕМАЯ ФЕДЕРАЛЬНЫМИ ГОСУДАРСТВЕННЫМИ УЧРЕЖДЕНИЯМИ МЕДИКО-СОЦИАЛЬНОЙ ЭКСПЕРТИЗЫ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Приложение N 2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приказу Министерства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труда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социальной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защиты Российской Федерации от 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13 июня 2017 г. N 486н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502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5898" y="2843684"/>
            <a:ext cx="10127901" cy="3333279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Заключение о нуждаемости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нуждаемости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в проведении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мероприятий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 общему и профессиональному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образованию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Рекомендации по условиям организации обучения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Х  Нуждается                           Х  Не нуждается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Срок, в течение которого рекомендовано проведение реабилитационных или абилитационных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мероприятий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Исполнитель заключения о нуждаемости в проведении реабилитационных или абилитационных мероприятий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5898" y="433138"/>
            <a:ext cx="9777047" cy="157212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Мероприятия по общему и профессиональному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образованию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40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Заключение о нуждаемости (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не нуждаемости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) в проведении мероприятий по профессиональной реабилитации или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абилитации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Профессиональная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ориентация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Х  Нуждается                           Х  Не нуждается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Содействие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трудоустройстве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Х  Нуждается                           Х  Не нуждается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Срок, в течение которого рекомендовано проведение реабилитационных или абилитационных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мероприятий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Исполнитель заключения о нуждаемости в проведении реабилитационных или абилитационных мероприятий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Мероприятия по профессиональной реабилитации или абилитации</a:t>
            </a:r>
          </a:p>
        </p:txBody>
      </p:sp>
    </p:spTree>
    <p:extLst>
      <p:ext uri="{BB962C8B-B14F-4D97-AF65-F5344CB8AC3E}">
        <p14:creationId xmlns:p14="http://schemas.microsoft.com/office/powerpoint/2010/main" val="2373721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2176" y="2486526"/>
            <a:ext cx="11002945" cy="3411855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Стойкие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нарушения функций организма человека, обусловленных заболеваниями, последствиями травм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дефектами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Рекомендации о противопоказанных видах трудовой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деятельности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Рекомендуемые условия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Рекомендации по оснащению (оборудованию) специального рабочего места для трудоустройства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инвалида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Рекомендации по производственной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адаптации (социально-психологическая,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Социально-производственная адаптация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820" y="280737"/>
            <a:ext cx="11045254" cy="1844841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о показанных и противопоказанных видах трудовой деятельности с учетом нарушенных функций организма человека, обусловленных заболеваниями, последствиями травм и дефектами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7133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ИНДИВИДУАЛЬНАЯ ПРОГРАММА РЕАБИЛИТАЦИИ ИЛИ АБИЛИТАЦИИ </a:t>
            </a:r>
            <a:r>
              <a:rPr lang="ru-RU" sz="40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РЕБЕНКА-ИНВАЛИДА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ВЫДАВАЕМАЯ ФЕДЕРАЛЬНЫМИ ГОСУДАРСТВЕННЫМИ УЧРЕЖДЕНИЯМИ МЕДИКО-СОЦИАЛЬНОЙ ЭКСПЕРТИЗЫ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48654"/>
            <a:ext cx="10515600" cy="1363578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Приложение N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приказу Министерства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труда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социальной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защиты Российской Федерации от 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13 июня 2017 г. N 486н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253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162757" y="2675467"/>
            <a:ext cx="10531938" cy="3450696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1.Конвенция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 правах инвалидов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24 «Образование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принята </a:t>
            </a:r>
            <a:r>
              <a:rPr lang="ru-RU" sz="2400" dirty="0">
                <a:latin typeface="Times New Roman" pitchFamily="18" charset="0"/>
                <a:cs typeface="Times New Roman" pitchFamily="18" charset="0"/>
                <a:hlinkClick r:id="rId2"/>
              </a:rPr>
              <a:t>резолюцией 61/106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Генеральной Ассамблеи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ООН от 13.10.2006 г.)</a:t>
            </a:r>
            <a:endParaRPr lang="ru-RU" sz="24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400" dirty="0" smtClean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«О социальной защите инвалидов в </a:t>
            </a:r>
            <a:r>
              <a:rPr lang="ru-RU" sz="24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РФ»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ФЗ от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24.11.1995 г.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181-ФЗ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90488" indent="-90488">
              <a:lnSpc>
                <a:spcPct val="80000"/>
              </a:lnSpc>
              <a:buNone/>
              <a:defRPr/>
            </a:pPr>
            <a:endParaRPr lang="ru-RU" sz="24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90488" indent="-90488">
              <a:lnSpc>
                <a:spcPct val="80000"/>
              </a:lnSpc>
              <a:buNone/>
              <a:defRPr/>
            </a:pPr>
            <a:r>
              <a:rPr lang="ru-RU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.Закон </a:t>
            </a:r>
            <a:r>
              <a:rPr lang="ru-RU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РФ «Об образовании»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29.12.2012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№273-ФЗ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90488" indent="-90488">
              <a:lnSpc>
                <a:spcPct val="80000"/>
              </a:lnSpc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90488" indent="-90488">
              <a:lnSpc>
                <a:spcPct val="80000"/>
              </a:lnSpc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4. Закон РФ «О занятости населения РФ»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19.04.1991 г.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№1032-1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dirty="0"/>
              <a:t>    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260350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Правовые основы профессионального образования инвалидов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4653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>
              <a:solidFill>
                <a:srgbClr val="FF66FF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ru-RU" sz="3200" dirty="0" smtClean="0">
                <a:solidFill>
                  <a:srgbClr val="FF66FF"/>
                </a:solidFill>
              </a:rPr>
              <a:t>выносится </a:t>
            </a:r>
            <a:r>
              <a:rPr lang="ru-RU" sz="3200" dirty="0">
                <a:solidFill>
                  <a:srgbClr val="FF66FF"/>
                </a:solidFill>
              </a:rPr>
              <a:t>на основании заключения психолого-медико-педагогической комиссии</a:t>
            </a:r>
            <a:r>
              <a:rPr lang="ru-RU" sz="3200" dirty="0"/>
              <a:t>, выданного в соответствии с </a:t>
            </a:r>
            <a:r>
              <a:rPr lang="ru-RU" sz="3200" dirty="0">
                <a:hlinkClick r:id="rId2"/>
              </a:rPr>
              <a:t>Положением</a:t>
            </a:r>
            <a:r>
              <a:rPr lang="ru-RU" sz="3200" dirty="0"/>
              <a:t> о психолого-медико-педагогической комиссии, утвержденным приказом Министерства образования и науки Российской Федерации </a:t>
            </a:r>
            <a:r>
              <a:rPr lang="ru-RU" sz="3200" dirty="0" smtClean="0"/>
              <a:t>от </a:t>
            </a:r>
            <a:r>
              <a:rPr lang="ru-RU" sz="3200" dirty="0"/>
              <a:t>20 сентября 2013 г. N </a:t>
            </a:r>
            <a:r>
              <a:rPr lang="ru-RU" sz="3200" dirty="0" smtClean="0"/>
              <a:t>1082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842" y="365126"/>
            <a:ext cx="11598442" cy="123908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Заключение о нуждаемости в проведении мероприятий по психолого-педагогической реабилитации или абилитации</a:t>
            </a:r>
          </a:p>
        </p:txBody>
      </p:sp>
    </p:spTree>
    <p:extLst>
      <p:ext uri="{BB962C8B-B14F-4D97-AF65-F5344CB8AC3E}">
        <p14:creationId xmlns:p14="http://schemas.microsoft.com/office/powerpoint/2010/main" val="24347481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Заключение о нуждаемости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нуждаемости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в проведении мероприятий по психолого-педагогической реабилитации или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абилитации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Рекомендации по условиям организации обучения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   Х  Нуждается                           Х  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нуждается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Срок, в течение которого рекомендовано проведение реабилитационных или абилитационных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мероприятий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Исполнитель заключения о нуждаемости в проведении реабилитационных или абилитационных мероприятий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Мероприятия по психолого-педагогической реабилитации или абилитации</a:t>
            </a:r>
          </a:p>
        </p:txBody>
      </p:sp>
    </p:spTree>
    <p:extLst>
      <p:ext uri="{BB962C8B-B14F-4D97-AF65-F5344CB8AC3E}">
        <p14:creationId xmlns:p14="http://schemas.microsoft.com/office/powerpoint/2010/main" val="29585361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Делается отметка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рекомендуемых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условиях труда, </a:t>
            </a:r>
            <a:r>
              <a:rPr lang="ru-RU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в которых возможно осуществление ребенком-инвалидом в возрасте от 14 до 18 лет трудовой </a:t>
            </a:r>
            <a:r>
              <a:rPr lang="ru-RU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деятельности</a:t>
            </a:r>
          </a:p>
          <a:p>
            <a:pPr marL="0" indent="5397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 Нуждается в дополнительных перерывах</a:t>
            </a:r>
          </a:p>
          <a:p>
            <a:pPr marL="0" indent="5397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 Доступны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виды трудовой деятельности в оптимальных, допустимых условиях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труда</a:t>
            </a:r>
          </a:p>
          <a:p>
            <a:pPr marL="0" indent="5397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 Трудовая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деятельность возможна при значительной помощи других лиц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Рекомендуемые условия труда</a:t>
            </a:r>
          </a:p>
        </p:txBody>
      </p:sp>
    </p:spTree>
    <p:extLst>
      <p:ext uri="{BB962C8B-B14F-4D97-AF65-F5344CB8AC3E}">
        <p14:creationId xmlns:p14="http://schemas.microsoft.com/office/powerpoint/2010/main" val="14933017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8462" y="365126"/>
            <a:ext cx="10415337" cy="998454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Организация работы по трудоустройству инвалидов в ЦЗН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9285" y="2948175"/>
            <a:ext cx="1057174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u="sng" dirty="0" smtClean="0">
                <a:solidFill>
                  <a:srgbClr val="005B7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Приказ Минтруда России от 01.02.2018 N 46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"Об утверждении методических рекомендаций для специалистов органов службы занятости населения по организации работы с инвалидами, в том числе по оценке значимости нарушенных функций организма инвалида для выполнения трудовых функций";</a:t>
            </a:r>
            <a:endParaRPr lang="ru-RU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b="1" u="sng" dirty="0" smtClean="0">
                <a:solidFill>
                  <a:srgbClr val="005B7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3"/>
              </a:rPr>
              <a:t>Приказ Минтруда России от 04.08.2014 N 515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"Об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утверждении методических рекомендаций по перечню рекомендуемых видов трудовой и профессиональной деятельности инвалидов с учетом нарушенных функций и ограничений их жизнедеятельности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".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сложных случаях, согласно </a:t>
            </a:r>
            <a:r>
              <a:rPr lang="ru-RU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Приказа Минтруда России от 16.11.2015 N 872н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сотрудники СЗН направляют в бюро МСЭ запросы, на которые сотрудники бюро МСЭ отвечают подробно, с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разъяснениями.</a:t>
            </a:r>
            <a:endParaRPr lang="ru-RU" sz="1400" dirty="0"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249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федеральные учреждения медико-социальной экспертизы по форме и в порядке, утвержденными 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  <a:hlinkClick r:id="rId2"/>
              </a:rPr>
              <a:t>приказом Министерства труда и социальной защиты Российской Федерации от 15 октября 2015 г. N 723н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"Об утверждении формы и Порядка предоставления органами исполнительной власти субъектов Российской Федерации, органами местного самоуправления и организациями независимо от их организационно-правовых форм информации об исполнении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возложенных на них индивидуальной программой реабилитации или абилитации инвалида и индивидуальной программой реабилитации или абилитации ребенка-инвалида мероприятий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федеральные государственные учреждения медико-социальной экспертизы</a:t>
            </a:r>
            <a:r>
              <a:rPr lang="ru-RU" dirty="0" smtClean="0"/>
              <a:t>"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0737" y="0"/>
            <a:ext cx="11622505" cy="187692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Органы исполнительной власти субъекта Российской Федерации в соответствующей сфере деятельности представляют информацию об исполнении возложенных на них ИПРА инвалида (ИПРА ребенка-инвалида) реабилитационных или абилитационных мероприятий</a:t>
            </a:r>
          </a:p>
        </p:txBody>
      </p:sp>
    </p:spTree>
    <p:extLst>
      <p:ext uri="{BB962C8B-B14F-4D97-AF65-F5344CB8AC3E}">
        <p14:creationId xmlns:p14="http://schemas.microsoft.com/office/powerpoint/2010/main" val="34306495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переосвидетельствовании специалистами  МСЭ оцениваются  </a:t>
            </a:r>
            <a:r>
              <a:rPr lang="ru-RU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результаты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проведения мероприятий профессиональной реабилитации, их </a:t>
            </a:r>
            <a:r>
              <a:rPr lang="ru-RU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эффективность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делаются отметки в разделе «Заключение о выполнении ИПР»</a:t>
            </a:r>
          </a:p>
          <a:p>
            <a:pPr marL="0" indent="271463">
              <a:buNone/>
            </a:pPr>
            <a:r>
              <a:rPr lang="ru-RU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Эффективность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проведенной профессиональной реабилитации оценивается в каждом случае индивидуально, учитывая реабилитационный потенциал, реабилитационный прогноз, а также цели, задачи и ожидаемые результаты выполнения реабилитационных мероприятий по ИПР.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Оценка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результатов проведения реабилитационных или абилитационных мероприятий</a:t>
            </a:r>
          </a:p>
        </p:txBody>
      </p:sp>
    </p:spTree>
    <p:extLst>
      <p:ext uri="{BB962C8B-B14F-4D97-AF65-F5344CB8AC3E}">
        <p14:creationId xmlns:p14="http://schemas.microsoft.com/office/powerpoint/2010/main" val="31962296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6451932"/>
              </p:ext>
            </p:extLst>
          </p:nvPr>
        </p:nvGraphicFramePr>
        <p:xfrm>
          <a:off x="393033" y="2494546"/>
          <a:ext cx="11470104" cy="40025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96893"/>
                <a:gridCol w="1573211"/>
              </a:tblGrid>
              <a:tr h="6424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Разработано индивидуальных программ реабилитации или </a:t>
                      </a:r>
                      <a:r>
                        <a:rPr lang="ru-RU" sz="16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абилитации</a:t>
                      </a:r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инвалида - всего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39895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200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о необходимости:</a:t>
                      </a:r>
                      <a:b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профессиональной ориентации - всего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8220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200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о нуждаемости:</a:t>
                      </a:r>
                      <a:b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в содействии в трудоустройстве - всего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13065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200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из них:</a:t>
                      </a:r>
                      <a:b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в обычных условиях производства с предоставлением соответствующих условий труда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8613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200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в специально созданных условиях труда и на дому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200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на специальном рабочем месте, оснащенном (оборудованном) с учетом нарушенных функций и ограничений жизнедеятельности инвалида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6116" y="216569"/>
            <a:ext cx="10515600" cy="1506204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Рекомендации по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профессиональной реабилитации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абилитации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граждан, признанных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инвалидами в 2018 г.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№ 7-собес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Приказ Росстата от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06.10.2015 N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460)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0810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6116" y="232611"/>
            <a:ext cx="10515600" cy="150620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Рекомендации по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профессиональной реабилитации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абилитации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детей инвалидов в 2018 г.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7д-собес Приказ Росстата от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06.10.2015 N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460)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18140"/>
              </p:ext>
            </p:extLst>
          </p:nvPr>
        </p:nvGraphicFramePr>
        <p:xfrm>
          <a:off x="425116" y="2534652"/>
          <a:ext cx="11478126" cy="37217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02319"/>
                <a:gridCol w="1275807"/>
              </a:tblGrid>
              <a:tr h="33829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Разработано индивидуальных программ реабилитации или </a:t>
                      </a:r>
                      <a:r>
                        <a:rPr lang="ru-RU" sz="18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абилитации</a:t>
                      </a:r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ребенка-инвалида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4073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168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о нуждаемости:</a:t>
                      </a:r>
                      <a:b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в рекомендациях по условиям организации обучения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1663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968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в психологической помощи в образовательной организации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968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в профессиональной ориентации в образовательной организации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968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в профессиональной ориентации в органе службы занятости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968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в содействии в трудоустройстве - всего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168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из них:</a:t>
                      </a:r>
                      <a:b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в обычных условиях производства с предоставлением соответствующих условий труда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968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в специально созданных условиях труда и на дому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168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на специальном рабочем месте, оснащенном (оборудованном) с учетом нарушенных функций и ограничений жизнедеятельности ребенка-инвалида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984" marR="6984" marT="698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014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62474" y="2072171"/>
            <a:ext cx="1037982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внимание.</a:t>
            </a:r>
          </a:p>
          <a:p>
            <a:pPr marL="0" indent="0" algn="ctr">
              <a:buNone/>
            </a:pP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Надеюсь на продолжение </a:t>
            </a:r>
          </a:p>
          <a:p>
            <a:pPr marL="0" indent="0" algn="ctr">
              <a:buNone/>
            </a:pP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плодотворного сотрудничества.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9907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  <a:p>
            <a:r>
              <a:rPr lang="ru-RU" dirty="0"/>
              <a:t> </a:t>
            </a:r>
            <a:r>
              <a:rPr lang="ru-RU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дети-инвалиды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инвалиды с детства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инвалиды, не имеющие профессии, либо не способные по объективным причинам продолжать работу в своей прежней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профессии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профессиональном обучении и переобучении нуждаются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около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40%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инвалидов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 </a:t>
            </a:r>
            <a:r>
              <a:rPr lang="ru-RU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40 </a:t>
            </a:r>
            <a:r>
              <a:rPr lang="ru-RU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821" y="338328"/>
            <a:ext cx="11269579" cy="1252728"/>
          </a:xfrm>
        </p:spPr>
        <p:txBody>
          <a:bodyPr>
            <a:normAutofit/>
          </a:bodyPr>
          <a:lstStyle/>
          <a:p>
            <a:pPr lvl="1" algn="ctr" eaLnBrk="1" hangingPunct="1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профессиональном обучении и переобучении нуждаются:</a:t>
            </a:r>
          </a:p>
        </p:txBody>
      </p:sp>
    </p:spTree>
    <p:extLst>
      <p:ext uri="{BB962C8B-B14F-4D97-AF65-F5344CB8AC3E}">
        <p14:creationId xmlns:p14="http://schemas.microsoft.com/office/powerpoint/2010/main" val="4154916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dirty="0" smtClean="0"/>
              <a:t>1</a:t>
            </a:r>
            <a:r>
              <a:rPr lang="ru-RU" dirty="0" smtClean="0">
                <a:solidFill>
                  <a:srgbClr val="990099"/>
                </a:solidFill>
              </a:rPr>
              <a:t>. 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 общей системе профессионального образования населения: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учреждения начального, среднего и высшего проф. образования;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В системе подготовки безработных граждан службы занятости населения </a:t>
            </a:r>
            <a:endParaRPr lang="ru-RU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курсы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училища, техникумы и др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специализированной системе проф. образования инвалидов: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-специализированные образовательные учреждения начального, среднего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высшего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проф. образования для инвалидов;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ru-RU" dirty="0" smtClean="0">
              <a:solidFill>
                <a:srgbClr val="990099"/>
              </a:solidFill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Профессиональное обучение инвалидов в РФ проводится</a:t>
            </a:r>
          </a:p>
        </p:txBody>
      </p:sp>
    </p:spTree>
    <p:extLst>
      <p:ext uri="{BB962C8B-B14F-4D97-AF65-F5344CB8AC3E}">
        <p14:creationId xmlns:p14="http://schemas.microsoft.com/office/powerpoint/2010/main" val="4247118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ru-RU" sz="3200" dirty="0" smtClean="0">
                <a:solidFill>
                  <a:schemeClr val="accent2"/>
                </a:solidFill>
                <a:latin typeface="Times New Roman" pitchFamily="18" charset="0"/>
                <a:cs typeface="Times New Roman" panose="02020603050405020304" pitchFamily="18" charset="0"/>
              </a:rPr>
              <a:t>профессиональное обучение;</a:t>
            </a:r>
          </a:p>
          <a:p>
            <a:pPr marL="0" indent="0" eaLnBrk="1" hangingPunct="1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переобучение;</a:t>
            </a:r>
          </a:p>
          <a:p>
            <a:pPr marL="0" indent="0" eaLnBrk="1" hangingPunct="1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квалификации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542925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 профессиональным относятся образовательные программы: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начального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профессионального образования;</a:t>
            </a:r>
          </a:p>
          <a:p>
            <a:r>
              <a:rPr lang="ru-RU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среднего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профессионального образования;</a:t>
            </a:r>
          </a:p>
          <a:p>
            <a:r>
              <a:rPr lang="ru-RU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высшего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профессионального образования;</a:t>
            </a:r>
          </a:p>
          <a:p>
            <a:r>
              <a:rPr lang="ru-RU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послевузовского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профессионального образования</a:t>
            </a:r>
          </a:p>
          <a:p>
            <a:pPr marL="0" indent="0" eaLnBrk="1" hangingPunct="1">
              <a:buNone/>
            </a:pPr>
            <a:endParaRPr lang="ru-RU" dirty="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45830" y="465221"/>
            <a:ext cx="10515600" cy="83101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инвалидов включает: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978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671011"/>
            <a:ext cx="10515600" cy="3505952"/>
          </a:xfrm>
        </p:spPr>
        <p:txBody>
          <a:bodyPr>
            <a:normAutofit/>
          </a:bodyPr>
          <a:lstStyle/>
          <a:p>
            <a:pPr marL="0" indent="542925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Рекомендация</a:t>
            </a:r>
            <a:r>
              <a:rPr lang="ru-RU" dirty="0"/>
              <a:t> о необходимости и </a:t>
            </a:r>
            <a:r>
              <a:rPr lang="ru-RU" dirty="0" smtClean="0"/>
              <a:t>возможности </a:t>
            </a:r>
            <a:r>
              <a:rPr lang="ru-RU" dirty="0"/>
              <a:t>проф. обучения инвалидам </a:t>
            </a:r>
            <a:r>
              <a:rPr lang="ru-RU" dirty="0" smtClean="0"/>
              <a:t>вносятся </a:t>
            </a:r>
            <a:r>
              <a:rPr lang="ru-RU" dirty="0"/>
              <a:t>в </a:t>
            </a:r>
            <a:r>
              <a:rPr lang="ru-RU" dirty="0" smtClean="0"/>
              <a:t>Индивидуальную программу реабилитации и абилитации инвалида (</a:t>
            </a:r>
            <a:r>
              <a:rPr lang="ru-RU" dirty="0"/>
              <a:t>ИПРА</a:t>
            </a:r>
            <a:r>
              <a:rPr lang="ru-RU" dirty="0" smtClean="0"/>
              <a:t>) при проведении медико-социальной экспертизы. </a:t>
            </a:r>
          </a:p>
          <a:p>
            <a:pPr marL="0" indent="452438">
              <a:buNone/>
            </a:pPr>
            <a:r>
              <a:rPr lang="ru-RU" dirty="0" smtClean="0"/>
              <a:t>При </a:t>
            </a:r>
            <a:r>
              <a:rPr lang="ru-RU" dirty="0"/>
              <a:t>решении данного вопроса врачами специалистами по МСЭ оценивается </a:t>
            </a:r>
            <a:r>
              <a:rPr lang="ru-RU" dirty="0" smtClean="0"/>
              <a:t>степень стойких нарушений функций организма,</a:t>
            </a:r>
            <a:endParaRPr lang="ru-RU" dirty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dirty="0" smtClean="0"/>
              <a:t>клинический </a:t>
            </a:r>
            <a:r>
              <a:rPr lang="ru-RU" dirty="0"/>
              <a:t>и трудовой прогноз, </a:t>
            </a:r>
            <a:r>
              <a:rPr lang="ru-RU" dirty="0" smtClean="0"/>
              <a:t>определяются ограничения </a:t>
            </a:r>
            <a:r>
              <a:rPr lang="ru-RU" dirty="0"/>
              <a:t>способности к </a:t>
            </a:r>
            <a:r>
              <a:rPr lang="ru-RU" dirty="0" smtClean="0"/>
              <a:t>обучению и трудовой деятельности.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1499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КЛАССИФИКАЦИИ И КРИТЕРИИ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ru-RU" b="1" dirty="0"/>
              <a:t>ИСПОЛЬЗУЕМЫЕ ПРИ ОСУЩЕСТВЛЕНИИ МЕДИКО-СОЦИАЛЬНОЙ ЭКСПЕРТИЗЫ</a:t>
            </a:r>
          </a:p>
          <a:p>
            <a:pPr marL="0" indent="0" algn="ctr">
              <a:buNone/>
            </a:pPr>
            <a:r>
              <a:rPr lang="ru-RU" b="1" dirty="0"/>
              <a:t>ГРАЖДАН ФЕДЕРАЛЬНЫМИ ГОСУДАРСТВЕННЫМИ УЧРЕЖДЕНИЯМИ</a:t>
            </a:r>
          </a:p>
          <a:p>
            <a:pPr marL="0" indent="0" algn="ctr">
              <a:buNone/>
            </a:pPr>
            <a:r>
              <a:rPr lang="ru-RU" b="1" dirty="0"/>
              <a:t>МЕДИКО-СОЦИАЛЬНОЙ </a:t>
            </a:r>
            <a:r>
              <a:rPr lang="ru-RU" b="1" dirty="0" smtClean="0"/>
              <a:t>ЭКСПЕРТИЗЫ</a:t>
            </a:r>
          </a:p>
          <a:p>
            <a:pPr marL="0" indent="0" algn="ctr"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Утверждены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приказом Министерства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труда и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социальной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защиты Российской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17 декабря 2015 г. N 1024н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550852"/>
            <a:ext cx="10515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Определение способности 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обучению и трудовой деятельности 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kumimoji="0" lang="ru-RU" sz="2800" b="1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133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1" y="2683488"/>
            <a:ext cx="11478126" cy="3450696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b="1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степень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способность к обучению и получению образования в рамках федеральных государственных образовательных стандартов в организациях, осуществляющих образовательную деятельность, с созданием специальных условий (при необходимости) для получения образования обучающимися с ограниченными возможностями здоровья, в том числе обучение с применением (при необходимости) специальных технических средств обучения, определяемая с учетом заключения психолого-медико-педагогической комиссии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2 степень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способность к обучению и получению образования в рамках федеральных государственных образовательных стандартов в организациях, осуществляющих образовательную деятельность, с созданием специальных условий для получения образования только по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адаптированным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образовательным программам при необходимости обучение на дому и/или с использованием дистанционных образовательных технологий с применением (при необходимости) специальных технических средств обучения, определяемая с учетом заключения психолого-медико-педагогической комиссии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 степень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способность к обучению только элементарным навыкам и умениям (профессиональным, социальным, культурным, бытовым), в том числе правилам выполнения только элементарных целенаправленных действий в привычной бытовой сфере или ограниченные возможности способности к такому обучению в связи с имеющимися значительно выраженными нарушениями функций организма, определяемые с учетом заключения психолого-медико-педагогической комиссии;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38329"/>
            <a:ext cx="11309684" cy="162683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Способность 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 обучению 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способность к целенаправленному процессу организации деятельности по овладению знаниями, умениями, навыками и компетенцией, приобретению опыта деятельности (в том числе профессионального, социального, культурного, бытового характера), развитию способностей, приобретению опыта применения знаний в повседневной жизни и формированию мотивации получения образования в течение всей жизни:</a:t>
            </a:r>
          </a:p>
        </p:txBody>
      </p:sp>
    </p:spTree>
    <p:extLst>
      <p:ext uri="{BB962C8B-B14F-4D97-AF65-F5344CB8AC3E}">
        <p14:creationId xmlns:p14="http://schemas.microsoft.com/office/powerpoint/2010/main" val="2235455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3242" y="2643383"/>
            <a:ext cx="11429999" cy="345069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b="1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степень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способность к выполнению трудовой деятельности в обычных условиях труда при снижении квалификации, тяжести, напряженности и (или) уменьшении объема работы, неспособность продолжать работу по основной профессии (должности, специальности) при сохранении возможности в обычных условиях труда выполнять трудовую деятельность более низкой квалификации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2 степень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способность к выполнению трудовой деятельности в специально созданных условиях с использованием вспомогательных технических средств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 степень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способность к выполнению элементарной трудовой деятельности со значительной помощью других лиц или невозможность (противопоказанность) ее осуществления в связи с имеющимися значительно выраженными нарушениями функций организма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41684"/>
            <a:ext cx="10972800" cy="133951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Способность 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 трудовой деятельности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способность осуществлять трудовую деятельность в соответствии с требованиями к содержанию, объему, качеству и условиям выполнения работы:</a:t>
            </a:r>
            <a:b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063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559</TotalTime>
  <Words>1522</Words>
  <Application>Microsoft Office PowerPoint</Application>
  <PresentationFormat>Широкоэкранный</PresentationFormat>
  <Paragraphs>173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3" baseType="lpstr">
      <vt:lpstr>Arial</vt:lpstr>
      <vt:lpstr>Candara</vt:lpstr>
      <vt:lpstr>Symbol</vt:lpstr>
      <vt:lpstr>Times New Roman</vt:lpstr>
      <vt:lpstr>Волна</vt:lpstr>
      <vt:lpstr>Презентация PowerPoint</vt:lpstr>
      <vt:lpstr>Правовые основы профессионального образования инвалидов.</vt:lpstr>
      <vt:lpstr>В профессиональном обучении и переобучении нуждаются:</vt:lpstr>
      <vt:lpstr>Профессиональное обучение инвалидов в РФ проводится</vt:lpstr>
      <vt:lpstr> Профессиональное образование инвалидов включает: </vt:lpstr>
      <vt:lpstr>Презентация PowerPoint</vt:lpstr>
      <vt:lpstr>Определение способности к обучению и трудовой деятельности  </vt:lpstr>
      <vt:lpstr>Способность к обучению - способность к целенаправленному процессу организации деятельности по овладению знаниями, умениями, навыками и компетенцией, приобретению опыта деятельности (в том числе профессионального, социального, культурного, бытового характера), развитию способностей, приобретению опыта применения знаний в повседневной жизни и формированию мотивации получения образования в течение всей жизни:</vt:lpstr>
      <vt:lpstr>Способность к трудовой деятельности - способность осуществлять трудовую деятельность в соответствии с требованиями к содержанию, объему, качеству и условиям выполнения работы: </vt:lpstr>
      <vt:lpstr>Приказ Минтруда России от 13.06.2017 N 486н (ред. от 04.04.2019)</vt:lpstr>
      <vt:lpstr>Порядок разработки ИПРА инвалида (ИПРА ребенка-инвалида)</vt:lpstr>
      <vt:lpstr>Показания для проведения реабилитационных или абилитационных мероприятий:</vt:lpstr>
      <vt:lpstr>Для выполнения реабилитационных или абилитационных мероприятий</vt:lpstr>
      <vt:lpstr>Для выполнения реабилитационных или абилитационных мероприятий</vt:lpstr>
      <vt:lpstr>Приложение N 2 к приказу Министерства труда и социальной защиты Российской Федерации от 13 июня 2017 г. N 486н</vt:lpstr>
      <vt:lpstr>Мероприятия по общему и профессиональному образованию </vt:lpstr>
      <vt:lpstr>Мероприятия по профессиональной реабилитации или абилитации</vt:lpstr>
      <vt:lpstr>Рекомендации о показанных и противопоказанных видах трудовой деятельности с учетом нарушенных функций организма человека, обусловленных заболеваниями, последствиями травм и дефектами </vt:lpstr>
      <vt:lpstr>Приложение N 3 к приказу Министерства труда и социальной защиты Российской Федерации от 13 июня 2017 г. N 486н</vt:lpstr>
      <vt:lpstr>Заключение о нуждаемости в проведении мероприятий по психолого-педагогической реабилитации или абилитации</vt:lpstr>
      <vt:lpstr>Мероприятия по психолого-педагогической реабилитации или абилитации</vt:lpstr>
      <vt:lpstr>Рекомендуемые условия труда</vt:lpstr>
      <vt:lpstr>Организация работы по трудоустройству инвалидов в ЦЗН</vt:lpstr>
      <vt:lpstr>Органы исполнительной власти субъекта Российской Федерации в соответствующей сфере деятельности представляют информацию об исполнении возложенных на них ИПРА инвалида (ИПРА ребенка-инвалида) реабилитационных или абилитационных мероприятий</vt:lpstr>
      <vt:lpstr>Оценка результатов проведения реабилитационных или абилитационных мероприятий</vt:lpstr>
      <vt:lpstr>Рекомендации по профессиональной реабилитации и абилитации граждан, признанных инвалидами в 2018 г.  (форма № 7-собес Приказ Росстата от 06.10.2015 N 460)</vt:lpstr>
      <vt:lpstr>Рекомендации по профессиональной реабилитации и абилитации детей инвалидов в 2018 г.  (форма № 7д-собес Приказ Росстата от 06.10.2015 N 460)</vt:lpstr>
      <vt:lpstr>Презентация PowerPoint</vt:lpstr>
    </vt:vector>
  </TitlesOfParts>
  <Company>ФКУ «ГБ МСЭ по Воронежской области» Минтруда России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Профессиональное образование инвалидов.</dc:title>
  <dc:creator>Состав 1</dc:creator>
  <cp:lastModifiedBy>Руководитель</cp:lastModifiedBy>
  <cp:revision>64</cp:revision>
  <cp:lastPrinted>2019-09-19T10:13:33Z</cp:lastPrinted>
  <dcterms:created xsi:type="dcterms:W3CDTF">2019-09-16T14:56:27Z</dcterms:created>
  <dcterms:modified xsi:type="dcterms:W3CDTF">2019-09-19T10:14:33Z</dcterms:modified>
</cp:coreProperties>
</file>