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0" r:id="rId5"/>
    <p:sldId id="264" r:id="rId6"/>
    <p:sldId id="263" r:id="rId7"/>
    <p:sldId id="266" r:id="rId8"/>
    <p:sldId id="269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3348F-9682-4616-A47F-33DA9FFE3CC7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C9A88-8361-4A42-BB99-B3CBF486176B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6936CA61-E07E-4600-BE73-E7A90E68EED0}" type="parTrans" cxnId="{45E12875-704F-4FCD-97D1-2090E87F8893}">
      <dgm:prSet/>
      <dgm:spPr/>
      <dgm:t>
        <a:bodyPr/>
        <a:lstStyle/>
        <a:p>
          <a:endParaRPr lang="ru-RU"/>
        </a:p>
      </dgm:t>
    </dgm:pt>
    <dgm:pt modelId="{3B9A9928-3DF9-4D22-B544-1825819AE659}" type="sibTrans" cxnId="{45E12875-704F-4FCD-97D1-2090E87F8893}">
      <dgm:prSet/>
      <dgm:spPr/>
      <dgm:t>
        <a:bodyPr/>
        <a:lstStyle/>
        <a:p>
          <a:endParaRPr lang="ru-RU"/>
        </a:p>
      </dgm:t>
    </dgm:pt>
    <dgm:pt modelId="{C1B90071-5005-4D5C-B5C6-D9B586333C89}">
      <dgm:prSet phldrT="[Текст]" custT="1"/>
      <dgm:spPr/>
      <dgm:t>
        <a:bodyPr/>
        <a:lstStyle/>
        <a:p>
          <a:r>
            <a:rPr lang="ru-RU" sz="2000" dirty="0"/>
            <a:t>Что является источником?</a:t>
          </a:r>
        </a:p>
      </dgm:t>
    </dgm:pt>
    <dgm:pt modelId="{509F5983-95C9-4C0E-8997-E13791B8566F}" type="parTrans" cxnId="{EEB16CB1-E5D6-4A71-AF16-6CD37787619E}">
      <dgm:prSet/>
      <dgm:spPr/>
      <dgm:t>
        <a:bodyPr/>
        <a:lstStyle/>
        <a:p>
          <a:endParaRPr lang="ru-RU"/>
        </a:p>
      </dgm:t>
    </dgm:pt>
    <dgm:pt modelId="{7EBA5923-BDE9-4D1B-BE23-3974D465CB5B}" type="sibTrans" cxnId="{EEB16CB1-E5D6-4A71-AF16-6CD37787619E}">
      <dgm:prSet/>
      <dgm:spPr/>
      <dgm:t>
        <a:bodyPr/>
        <a:lstStyle/>
        <a:p>
          <a:endParaRPr lang="ru-RU"/>
        </a:p>
      </dgm:t>
    </dgm:pt>
    <dgm:pt modelId="{EEC36423-07D8-40B6-8FB9-48E15014EEA2}">
      <dgm:prSet phldrT="[Текст]"/>
      <dgm:spPr/>
      <dgm:t>
        <a:bodyPr/>
        <a:lstStyle/>
        <a:p>
          <a:r>
            <a:rPr lang="ru-RU" dirty="0"/>
            <a:t>Участники</a:t>
          </a:r>
        </a:p>
      </dgm:t>
    </dgm:pt>
    <dgm:pt modelId="{FD6BB4EE-D7B0-4CA6-871C-8421784C9BFD}" type="parTrans" cxnId="{CD819BB5-0FBD-4063-ACC5-506A5FB71D6D}">
      <dgm:prSet/>
      <dgm:spPr/>
      <dgm:t>
        <a:bodyPr/>
        <a:lstStyle/>
        <a:p>
          <a:endParaRPr lang="ru-RU"/>
        </a:p>
      </dgm:t>
    </dgm:pt>
    <dgm:pt modelId="{1BD90FE8-4094-4FC6-BFB6-CAD5638C994F}" type="sibTrans" cxnId="{CD819BB5-0FBD-4063-ACC5-506A5FB71D6D}">
      <dgm:prSet/>
      <dgm:spPr/>
      <dgm:t>
        <a:bodyPr/>
        <a:lstStyle/>
        <a:p>
          <a:endParaRPr lang="ru-RU"/>
        </a:p>
      </dgm:t>
    </dgm:pt>
    <dgm:pt modelId="{0E3DD0B4-77ED-4D49-889E-C96E48F27170}">
      <dgm:prSet phldrT="[Текст]" custT="1"/>
      <dgm:spPr/>
      <dgm:t>
        <a:bodyPr/>
        <a:lstStyle/>
        <a:p>
          <a:r>
            <a:rPr lang="ru-RU" sz="1800" dirty="0"/>
            <a:t>Кто является жертвой или страдает от проблемы?</a:t>
          </a:r>
        </a:p>
      </dgm:t>
    </dgm:pt>
    <dgm:pt modelId="{C9B66F97-7548-4C51-B687-3D9B2E50C5C3}" type="parTrans" cxnId="{474343B2-5B3A-4EBD-8755-CE9F6E5865DD}">
      <dgm:prSet/>
      <dgm:spPr/>
      <dgm:t>
        <a:bodyPr/>
        <a:lstStyle/>
        <a:p>
          <a:endParaRPr lang="ru-RU"/>
        </a:p>
      </dgm:t>
    </dgm:pt>
    <dgm:pt modelId="{B2E3E013-40CE-48FB-BB24-821AB987A0CC}" type="sibTrans" cxnId="{474343B2-5B3A-4EBD-8755-CE9F6E5865DD}">
      <dgm:prSet/>
      <dgm:spPr/>
      <dgm:t>
        <a:bodyPr/>
        <a:lstStyle/>
        <a:p>
          <a:endParaRPr lang="ru-RU"/>
        </a:p>
      </dgm:t>
    </dgm:pt>
    <dgm:pt modelId="{DF05C9D0-D2F4-4F0C-B214-F4D6B999686B}">
      <dgm:prSet phldrT="[Текст]"/>
      <dgm:spPr/>
      <dgm:t>
        <a:bodyPr/>
        <a:lstStyle/>
        <a:p>
          <a:r>
            <a:rPr lang="ru-RU" dirty="0"/>
            <a:t>Следствия</a:t>
          </a:r>
        </a:p>
      </dgm:t>
    </dgm:pt>
    <dgm:pt modelId="{A3C9BEE1-6F5D-4B3C-B8B1-3CB8A7FFA583}" type="parTrans" cxnId="{3D9D56F1-EAF8-4A81-95F7-7E9D1F68365C}">
      <dgm:prSet/>
      <dgm:spPr/>
      <dgm:t>
        <a:bodyPr/>
        <a:lstStyle/>
        <a:p>
          <a:endParaRPr lang="ru-RU"/>
        </a:p>
      </dgm:t>
    </dgm:pt>
    <dgm:pt modelId="{67B540AE-8829-455A-9CFB-078D6610108C}" type="sibTrans" cxnId="{3D9D56F1-EAF8-4A81-95F7-7E9D1F68365C}">
      <dgm:prSet/>
      <dgm:spPr/>
      <dgm:t>
        <a:bodyPr/>
        <a:lstStyle/>
        <a:p>
          <a:endParaRPr lang="ru-RU"/>
        </a:p>
      </dgm:t>
    </dgm:pt>
    <dgm:pt modelId="{4DA98FD6-E3D5-4F19-AF29-D54DEC507940}">
      <dgm:prSet phldrT="[Текст]" custT="1"/>
      <dgm:spPr/>
      <dgm:t>
        <a:bodyPr/>
        <a:lstStyle/>
        <a:p>
          <a:r>
            <a:rPr lang="ru-RU" sz="2000" dirty="0"/>
            <a:t>Что влечет за собой проблема?</a:t>
          </a:r>
        </a:p>
      </dgm:t>
    </dgm:pt>
    <dgm:pt modelId="{BDCE38F7-3338-487D-B515-A7DBDA0129AB}" type="parTrans" cxnId="{781540BD-6D22-4C6F-8A0C-480D73B91A71}">
      <dgm:prSet/>
      <dgm:spPr/>
      <dgm:t>
        <a:bodyPr/>
        <a:lstStyle/>
        <a:p>
          <a:endParaRPr lang="ru-RU"/>
        </a:p>
      </dgm:t>
    </dgm:pt>
    <dgm:pt modelId="{3A714C0B-EDA3-407B-ACA4-515682084773}" type="sibTrans" cxnId="{781540BD-6D22-4C6F-8A0C-480D73B91A71}">
      <dgm:prSet/>
      <dgm:spPr/>
      <dgm:t>
        <a:bodyPr/>
        <a:lstStyle/>
        <a:p>
          <a:endParaRPr lang="ru-RU"/>
        </a:p>
      </dgm:t>
    </dgm:pt>
    <dgm:pt modelId="{62658A4A-FD8B-4253-B256-E4F4641D1CF9}">
      <dgm:prSet phldrT="[Текст]"/>
      <dgm:spPr/>
      <dgm:t>
        <a:bodyPr/>
        <a:lstStyle/>
        <a:p>
          <a:r>
            <a:rPr lang="ru-RU" dirty="0"/>
            <a:t>Имеющиеся решения</a:t>
          </a:r>
        </a:p>
      </dgm:t>
    </dgm:pt>
    <dgm:pt modelId="{22AD21D5-001D-4829-A73E-830D3F845BF8}" type="parTrans" cxnId="{730319DA-10FE-4F68-B7FF-054E8C277DF4}">
      <dgm:prSet/>
      <dgm:spPr/>
      <dgm:t>
        <a:bodyPr/>
        <a:lstStyle/>
        <a:p>
          <a:endParaRPr lang="ru-RU"/>
        </a:p>
      </dgm:t>
    </dgm:pt>
    <dgm:pt modelId="{19A1AFFD-2A8E-482B-BCF9-6AC34211A03E}" type="sibTrans" cxnId="{730319DA-10FE-4F68-B7FF-054E8C277DF4}">
      <dgm:prSet/>
      <dgm:spPr/>
      <dgm:t>
        <a:bodyPr/>
        <a:lstStyle/>
        <a:p>
          <a:endParaRPr lang="ru-RU"/>
        </a:p>
      </dgm:t>
    </dgm:pt>
    <dgm:pt modelId="{7B16A377-45B9-40B3-A392-CE7FC761D979}">
      <dgm:prSet phldrT="[Текст]" custT="1"/>
      <dgm:spPr/>
      <dgm:t>
        <a:bodyPr/>
        <a:lstStyle/>
        <a:p>
          <a:r>
            <a:rPr lang="ru-RU" sz="1400" dirty="0"/>
            <a:t>Что уже предпринимается?</a:t>
          </a:r>
        </a:p>
      </dgm:t>
    </dgm:pt>
    <dgm:pt modelId="{7EE2E301-692F-44E4-BD72-49675FF4C368}" type="parTrans" cxnId="{031AC91C-3F5A-482E-9097-A9E43E4852CA}">
      <dgm:prSet/>
      <dgm:spPr/>
      <dgm:t>
        <a:bodyPr/>
        <a:lstStyle/>
        <a:p>
          <a:endParaRPr lang="ru-RU"/>
        </a:p>
      </dgm:t>
    </dgm:pt>
    <dgm:pt modelId="{AE61F5D9-FC01-44CC-AD27-3CA82657DADC}" type="sibTrans" cxnId="{031AC91C-3F5A-482E-9097-A9E43E4852CA}">
      <dgm:prSet/>
      <dgm:spPr/>
      <dgm:t>
        <a:bodyPr/>
        <a:lstStyle/>
        <a:p>
          <a:endParaRPr lang="ru-RU"/>
        </a:p>
      </dgm:t>
    </dgm:pt>
    <dgm:pt modelId="{1D56F094-0284-429F-A1E5-B079CD5694E0}" type="pres">
      <dgm:prSet presAssocID="{DAB3348F-9682-4616-A47F-33DA9FFE3CC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377E8-B1EA-43F9-8C28-2BE743702A4A}" type="pres">
      <dgm:prSet presAssocID="{DAB3348F-9682-4616-A47F-33DA9FFE3CC7}" presName="children" presStyleCnt="0"/>
      <dgm:spPr/>
    </dgm:pt>
    <dgm:pt modelId="{5E8EB555-02C5-42B2-8111-45EDF57FC527}" type="pres">
      <dgm:prSet presAssocID="{DAB3348F-9682-4616-A47F-33DA9FFE3CC7}" presName="child1group" presStyleCnt="0"/>
      <dgm:spPr/>
    </dgm:pt>
    <dgm:pt modelId="{6D1B1342-51A9-483C-AEEF-1ACE6E0B9F1B}" type="pres">
      <dgm:prSet presAssocID="{DAB3348F-9682-4616-A47F-33DA9FFE3CC7}" presName="child1" presStyleLbl="bgAcc1" presStyleIdx="0" presStyleCnt="4"/>
      <dgm:spPr/>
      <dgm:t>
        <a:bodyPr/>
        <a:lstStyle/>
        <a:p>
          <a:endParaRPr lang="ru-RU"/>
        </a:p>
      </dgm:t>
    </dgm:pt>
    <dgm:pt modelId="{ADE1D0EF-9609-4079-BAD2-B26315B81AFF}" type="pres">
      <dgm:prSet presAssocID="{DAB3348F-9682-4616-A47F-33DA9FFE3CC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2B9A0-3E67-4797-9D6F-AA3046B96AFE}" type="pres">
      <dgm:prSet presAssocID="{DAB3348F-9682-4616-A47F-33DA9FFE3CC7}" presName="child2group" presStyleCnt="0"/>
      <dgm:spPr/>
    </dgm:pt>
    <dgm:pt modelId="{70C2B996-D367-4314-AB1A-4B86CAF4E20B}" type="pres">
      <dgm:prSet presAssocID="{DAB3348F-9682-4616-A47F-33DA9FFE3CC7}" presName="child2" presStyleLbl="bgAcc1" presStyleIdx="1" presStyleCnt="4"/>
      <dgm:spPr/>
      <dgm:t>
        <a:bodyPr/>
        <a:lstStyle/>
        <a:p>
          <a:endParaRPr lang="ru-RU"/>
        </a:p>
      </dgm:t>
    </dgm:pt>
    <dgm:pt modelId="{2F5BA7E0-E3F4-48AF-A924-1CE2EA3ECB70}" type="pres">
      <dgm:prSet presAssocID="{DAB3348F-9682-4616-A47F-33DA9FFE3CC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ACC7D-968B-4787-8F26-81BFB0462734}" type="pres">
      <dgm:prSet presAssocID="{DAB3348F-9682-4616-A47F-33DA9FFE3CC7}" presName="child3group" presStyleCnt="0"/>
      <dgm:spPr/>
    </dgm:pt>
    <dgm:pt modelId="{3572DE85-DD74-4F2E-89D0-05C7936308D1}" type="pres">
      <dgm:prSet presAssocID="{DAB3348F-9682-4616-A47F-33DA9FFE3CC7}" presName="child3" presStyleLbl="bgAcc1" presStyleIdx="2" presStyleCnt="4"/>
      <dgm:spPr/>
      <dgm:t>
        <a:bodyPr/>
        <a:lstStyle/>
        <a:p>
          <a:endParaRPr lang="ru-RU"/>
        </a:p>
      </dgm:t>
    </dgm:pt>
    <dgm:pt modelId="{ACC5E7B4-47B3-42FC-984D-B07FFCB9E9FB}" type="pres">
      <dgm:prSet presAssocID="{DAB3348F-9682-4616-A47F-33DA9FFE3CC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A07D1-1BAA-43F5-B77B-3CEC60870CC6}" type="pres">
      <dgm:prSet presAssocID="{DAB3348F-9682-4616-A47F-33DA9FFE3CC7}" presName="child4group" presStyleCnt="0"/>
      <dgm:spPr/>
    </dgm:pt>
    <dgm:pt modelId="{D4C15EE4-EF4F-418D-966E-88EAFD41AF2D}" type="pres">
      <dgm:prSet presAssocID="{DAB3348F-9682-4616-A47F-33DA9FFE3CC7}" presName="child4" presStyleLbl="bgAcc1" presStyleIdx="3" presStyleCnt="4"/>
      <dgm:spPr/>
      <dgm:t>
        <a:bodyPr/>
        <a:lstStyle/>
        <a:p>
          <a:endParaRPr lang="ru-RU"/>
        </a:p>
      </dgm:t>
    </dgm:pt>
    <dgm:pt modelId="{863F83FF-E640-433A-AB64-06ACD87DB948}" type="pres">
      <dgm:prSet presAssocID="{DAB3348F-9682-4616-A47F-33DA9FFE3CC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CB23B-BCA5-4340-B618-0C283FA61F7A}" type="pres">
      <dgm:prSet presAssocID="{DAB3348F-9682-4616-A47F-33DA9FFE3CC7}" presName="childPlaceholder" presStyleCnt="0"/>
      <dgm:spPr/>
    </dgm:pt>
    <dgm:pt modelId="{20522D63-7C16-4CAD-A758-DA8A2A314781}" type="pres">
      <dgm:prSet presAssocID="{DAB3348F-9682-4616-A47F-33DA9FFE3CC7}" presName="circle" presStyleCnt="0"/>
      <dgm:spPr/>
    </dgm:pt>
    <dgm:pt modelId="{970D6343-A1D0-461D-A2D4-D914B8188ACF}" type="pres">
      <dgm:prSet presAssocID="{DAB3348F-9682-4616-A47F-33DA9FFE3CC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46418-01D4-4E3E-BAF6-BFCDEA0D565B}" type="pres">
      <dgm:prSet presAssocID="{DAB3348F-9682-4616-A47F-33DA9FFE3CC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BDF6C-E151-485F-892F-21C4E02DCADE}" type="pres">
      <dgm:prSet presAssocID="{DAB3348F-9682-4616-A47F-33DA9FFE3CC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5ADCB-E6C4-476D-8D21-CAC6B3696F4C}" type="pres">
      <dgm:prSet presAssocID="{DAB3348F-9682-4616-A47F-33DA9FFE3CC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ECA86-94E5-4A60-A8EC-A5D789FDEFB6}" type="pres">
      <dgm:prSet presAssocID="{DAB3348F-9682-4616-A47F-33DA9FFE3CC7}" presName="quadrantPlaceholder" presStyleCnt="0"/>
      <dgm:spPr/>
    </dgm:pt>
    <dgm:pt modelId="{33F7010D-CF86-4F55-BE5D-67730B73628D}" type="pres">
      <dgm:prSet presAssocID="{DAB3348F-9682-4616-A47F-33DA9FFE3CC7}" presName="center1" presStyleLbl="fgShp" presStyleIdx="0" presStyleCnt="2"/>
      <dgm:spPr/>
    </dgm:pt>
    <dgm:pt modelId="{A67E8590-6842-4226-A9A9-42A77AFD881F}" type="pres">
      <dgm:prSet presAssocID="{DAB3348F-9682-4616-A47F-33DA9FFE3CC7}" presName="center2" presStyleLbl="fgShp" presStyleIdx="1" presStyleCnt="2"/>
      <dgm:spPr/>
    </dgm:pt>
  </dgm:ptLst>
  <dgm:cxnLst>
    <dgm:cxn modelId="{8455F7D7-C6A7-4C8B-BC37-13FD65430B1A}" type="presOf" srcId="{7B16A377-45B9-40B3-A392-CE7FC761D979}" destId="{863F83FF-E640-433A-AB64-06ACD87DB948}" srcOrd="1" destOrd="0" presId="urn:microsoft.com/office/officeart/2005/8/layout/cycle4"/>
    <dgm:cxn modelId="{99D4B21B-A0D7-4A00-A11D-5FA1231B76A6}" type="presOf" srcId="{EEC36423-07D8-40B6-8FB9-48E15014EEA2}" destId="{D7046418-01D4-4E3E-BAF6-BFCDEA0D565B}" srcOrd="0" destOrd="0" presId="urn:microsoft.com/office/officeart/2005/8/layout/cycle4"/>
    <dgm:cxn modelId="{5C688ADA-07E4-45C6-B6F8-66C0412D3E80}" type="presOf" srcId="{62658A4A-FD8B-4253-B256-E4F4641D1CF9}" destId="{E7F5ADCB-E6C4-476D-8D21-CAC6B3696F4C}" srcOrd="0" destOrd="0" presId="urn:microsoft.com/office/officeart/2005/8/layout/cycle4"/>
    <dgm:cxn modelId="{730319DA-10FE-4F68-B7FF-054E8C277DF4}" srcId="{DAB3348F-9682-4616-A47F-33DA9FFE3CC7}" destId="{62658A4A-FD8B-4253-B256-E4F4641D1CF9}" srcOrd="3" destOrd="0" parTransId="{22AD21D5-001D-4829-A73E-830D3F845BF8}" sibTransId="{19A1AFFD-2A8E-482B-BCF9-6AC34211A03E}"/>
    <dgm:cxn modelId="{781540BD-6D22-4C6F-8A0C-480D73B91A71}" srcId="{DF05C9D0-D2F4-4F0C-B214-F4D6B999686B}" destId="{4DA98FD6-E3D5-4F19-AF29-D54DEC507940}" srcOrd="0" destOrd="0" parTransId="{BDCE38F7-3338-487D-B515-A7DBDA0129AB}" sibTransId="{3A714C0B-EDA3-407B-ACA4-515682084773}"/>
    <dgm:cxn modelId="{CD819BB5-0FBD-4063-ACC5-506A5FB71D6D}" srcId="{DAB3348F-9682-4616-A47F-33DA9FFE3CC7}" destId="{EEC36423-07D8-40B6-8FB9-48E15014EEA2}" srcOrd="1" destOrd="0" parTransId="{FD6BB4EE-D7B0-4CA6-871C-8421784C9BFD}" sibTransId="{1BD90FE8-4094-4FC6-BFB6-CAD5638C994F}"/>
    <dgm:cxn modelId="{469A9713-CA7D-4C81-AC5C-1873022F38BA}" type="presOf" srcId="{4DA98FD6-E3D5-4F19-AF29-D54DEC507940}" destId="{3572DE85-DD74-4F2E-89D0-05C7936308D1}" srcOrd="0" destOrd="0" presId="urn:microsoft.com/office/officeart/2005/8/layout/cycle4"/>
    <dgm:cxn modelId="{B1675857-FF23-4A5E-9A15-598C95E8DB2D}" type="presOf" srcId="{C1B90071-5005-4D5C-B5C6-D9B586333C89}" destId="{ADE1D0EF-9609-4079-BAD2-B26315B81AFF}" srcOrd="1" destOrd="0" presId="urn:microsoft.com/office/officeart/2005/8/layout/cycle4"/>
    <dgm:cxn modelId="{82861472-0396-4D54-B2FC-B5C371DFEEC5}" type="presOf" srcId="{4DA98FD6-E3D5-4F19-AF29-D54DEC507940}" destId="{ACC5E7B4-47B3-42FC-984D-B07FFCB9E9FB}" srcOrd="1" destOrd="0" presId="urn:microsoft.com/office/officeart/2005/8/layout/cycle4"/>
    <dgm:cxn modelId="{077DFF98-D59E-4659-BFF4-592303C2FD13}" type="presOf" srcId="{DF05C9D0-D2F4-4F0C-B214-F4D6B999686B}" destId="{AA0BDF6C-E151-485F-892F-21C4E02DCADE}" srcOrd="0" destOrd="0" presId="urn:microsoft.com/office/officeart/2005/8/layout/cycle4"/>
    <dgm:cxn modelId="{83DD1A6A-57D6-4D40-A5AC-6A63A7E8E108}" type="presOf" srcId="{0E3DD0B4-77ED-4D49-889E-C96E48F27170}" destId="{70C2B996-D367-4314-AB1A-4B86CAF4E20B}" srcOrd="0" destOrd="0" presId="urn:microsoft.com/office/officeart/2005/8/layout/cycle4"/>
    <dgm:cxn modelId="{6BE930EC-9BF9-414E-8AFA-9CED164C9312}" type="presOf" srcId="{DAB3348F-9682-4616-A47F-33DA9FFE3CC7}" destId="{1D56F094-0284-429F-A1E5-B079CD5694E0}" srcOrd="0" destOrd="0" presId="urn:microsoft.com/office/officeart/2005/8/layout/cycle4"/>
    <dgm:cxn modelId="{031AC91C-3F5A-482E-9097-A9E43E4852CA}" srcId="{62658A4A-FD8B-4253-B256-E4F4641D1CF9}" destId="{7B16A377-45B9-40B3-A392-CE7FC761D979}" srcOrd="0" destOrd="0" parTransId="{7EE2E301-692F-44E4-BD72-49675FF4C368}" sibTransId="{AE61F5D9-FC01-44CC-AD27-3CA82657DADC}"/>
    <dgm:cxn modelId="{71E6D7F6-EFCE-4797-87A4-A6166AA2112B}" type="presOf" srcId="{3ABC9A88-8361-4A42-BB99-B3CBF486176B}" destId="{970D6343-A1D0-461D-A2D4-D914B8188ACF}" srcOrd="0" destOrd="0" presId="urn:microsoft.com/office/officeart/2005/8/layout/cycle4"/>
    <dgm:cxn modelId="{979DE093-09B3-4407-8E19-3EA91258F036}" type="presOf" srcId="{0E3DD0B4-77ED-4D49-889E-C96E48F27170}" destId="{2F5BA7E0-E3F4-48AF-A924-1CE2EA3ECB70}" srcOrd="1" destOrd="0" presId="urn:microsoft.com/office/officeart/2005/8/layout/cycle4"/>
    <dgm:cxn modelId="{45E12875-704F-4FCD-97D1-2090E87F8893}" srcId="{DAB3348F-9682-4616-A47F-33DA9FFE3CC7}" destId="{3ABC9A88-8361-4A42-BB99-B3CBF486176B}" srcOrd="0" destOrd="0" parTransId="{6936CA61-E07E-4600-BE73-E7A90E68EED0}" sibTransId="{3B9A9928-3DF9-4D22-B544-1825819AE659}"/>
    <dgm:cxn modelId="{EEB16CB1-E5D6-4A71-AF16-6CD37787619E}" srcId="{3ABC9A88-8361-4A42-BB99-B3CBF486176B}" destId="{C1B90071-5005-4D5C-B5C6-D9B586333C89}" srcOrd="0" destOrd="0" parTransId="{509F5983-95C9-4C0E-8997-E13791B8566F}" sibTransId="{7EBA5923-BDE9-4D1B-BE23-3974D465CB5B}"/>
    <dgm:cxn modelId="{474343B2-5B3A-4EBD-8755-CE9F6E5865DD}" srcId="{EEC36423-07D8-40B6-8FB9-48E15014EEA2}" destId="{0E3DD0B4-77ED-4D49-889E-C96E48F27170}" srcOrd="0" destOrd="0" parTransId="{C9B66F97-7548-4C51-B687-3D9B2E50C5C3}" sibTransId="{B2E3E013-40CE-48FB-BB24-821AB987A0CC}"/>
    <dgm:cxn modelId="{3D9D56F1-EAF8-4A81-95F7-7E9D1F68365C}" srcId="{DAB3348F-9682-4616-A47F-33DA9FFE3CC7}" destId="{DF05C9D0-D2F4-4F0C-B214-F4D6B999686B}" srcOrd="2" destOrd="0" parTransId="{A3C9BEE1-6F5D-4B3C-B8B1-3CB8A7FFA583}" sibTransId="{67B540AE-8829-455A-9CFB-078D6610108C}"/>
    <dgm:cxn modelId="{7C8E5DA6-F00E-4D70-9EF4-18E02AEECEE7}" type="presOf" srcId="{7B16A377-45B9-40B3-A392-CE7FC761D979}" destId="{D4C15EE4-EF4F-418D-966E-88EAFD41AF2D}" srcOrd="0" destOrd="0" presId="urn:microsoft.com/office/officeart/2005/8/layout/cycle4"/>
    <dgm:cxn modelId="{915854D1-1CB4-43C7-BCFC-44E2B5BE6837}" type="presOf" srcId="{C1B90071-5005-4D5C-B5C6-D9B586333C89}" destId="{6D1B1342-51A9-483C-AEEF-1ACE6E0B9F1B}" srcOrd="0" destOrd="0" presId="urn:microsoft.com/office/officeart/2005/8/layout/cycle4"/>
    <dgm:cxn modelId="{18BE25EF-DE16-4785-B638-38F303D3E2D0}" type="presParOf" srcId="{1D56F094-0284-429F-A1E5-B079CD5694E0}" destId="{1FC377E8-B1EA-43F9-8C28-2BE743702A4A}" srcOrd="0" destOrd="0" presId="urn:microsoft.com/office/officeart/2005/8/layout/cycle4"/>
    <dgm:cxn modelId="{C93F9069-2DD5-42F3-A201-0514AC640D40}" type="presParOf" srcId="{1FC377E8-B1EA-43F9-8C28-2BE743702A4A}" destId="{5E8EB555-02C5-42B2-8111-45EDF57FC527}" srcOrd="0" destOrd="0" presId="urn:microsoft.com/office/officeart/2005/8/layout/cycle4"/>
    <dgm:cxn modelId="{23A2CCAB-3CE5-4055-BE22-BB813403F22F}" type="presParOf" srcId="{5E8EB555-02C5-42B2-8111-45EDF57FC527}" destId="{6D1B1342-51A9-483C-AEEF-1ACE6E0B9F1B}" srcOrd="0" destOrd="0" presId="urn:microsoft.com/office/officeart/2005/8/layout/cycle4"/>
    <dgm:cxn modelId="{CE166578-0E47-4283-B633-6D5DC2ABEE96}" type="presParOf" srcId="{5E8EB555-02C5-42B2-8111-45EDF57FC527}" destId="{ADE1D0EF-9609-4079-BAD2-B26315B81AFF}" srcOrd="1" destOrd="0" presId="urn:microsoft.com/office/officeart/2005/8/layout/cycle4"/>
    <dgm:cxn modelId="{B9CAC50F-3D7B-4BD2-AE4A-D5B6896DF8D3}" type="presParOf" srcId="{1FC377E8-B1EA-43F9-8C28-2BE743702A4A}" destId="{4E92B9A0-3E67-4797-9D6F-AA3046B96AFE}" srcOrd="1" destOrd="0" presId="urn:microsoft.com/office/officeart/2005/8/layout/cycle4"/>
    <dgm:cxn modelId="{5837524F-6468-4E6F-ADF5-BB4474D97C87}" type="presParOf" srcId="{4E92B9A0-3E67-4797-9D6F-AA3046B96AFE}" destId="{70C2B996-D367-4314-AB1A-4B86CAF4E20B}" srcOrd="0" destOrd="0" presId="urn:microsoft.com/office/officeart/2005/8/layout/cycle4"/>
    <dgm:cxn modelId="{ED5D96BF-7682-4D74-8F11-D32FCBA54472}" type="presParOf" srcId="{4E92B9A0-3E67-4797-9D6F-AA3046B96AFE}" destId="{2F5BA7E0-E3F4-48AF-A924-1CE2EA3ECB70}" srcOrd="1" destOrd="0" presId="urn:microsoft.com/office/officeart/2005/8/layout/cycle4"/>
    <dgm:cxn modelId="{2427E93A-7647-4F70-BCE6-918D59C11610}" type="presParOf" srcId="{1FC377E8-B1EA-43F9-8C28-2BE743702A4A}" destId="{42EACC7D-968B-4787-8F26-81BFB0462734}" srcOrd="2" destOrd="0" presId="urn:microsoft.com/office/officeart/2005/8/layout/cycle4"/>
    <dgm:cxn modelId="{85141F12-60D9-4998-9C99-ADCE5266C2C9}" type="presParOf" srcId="{42EACC7D-968B-4787-8F26-81BFB0462734}" destId="{3572DE85-DD74-4F2E-89D0-05C7936308D1}" srcOrd="0" destOrd="0" presId="urn:microsoft.com/office/officeart/2005/8/layout/cycle4"/>
    <dgm:cxn modelId="{3F78A7EF-504D-486C-BE50-E95C14F4D426}" type="presParOf" srcId="{42EACC7D-968B-4787-8F26-81BFB0462734}" destId="{ACC5E7B4-47B3-42FC-984D-B07FFCB9E9FB}" srcOrd="1" destOrd="0" presId="urn:microsoft.com/office/officeart/2005/8/layout/cycle4"/>
    <dgm:cxn modelId="{BBACDF13-54E4-40C2-A61E-4CB2C6DF2DCE}" type="presParOf" srcId="{1FC377E8-B1EA-43F9-8C28-2BE743702A4A}" destId="{81FA07D1-1BAA-43F5-B77B-3CEC60870CC6}" srcOrd="3" destOrd="0" presId="urn:microsoft.com/office/officeart/2005/8/layout/cycle4"/>
    <dgm:cxn modelId="{4F2F5BFA-DC4B-4694-AB9E-93831352843E}" type="presParOf" srcId="{81FA07D1-1BAA-43F5-B77B-3CEC60870CC6}" destId="{D4C15EE4-EF4F-418D-966E-88EAFD41AF2D}" srcOrd="0" destOrd="0" presId="urn:microsoft.com/office/officeart/2005/8/layout/cycle4"/>
    <dgm:cxn modelId="{912FDAF3-1EB6-42E5-BB88-9E45E15630A9}" type="presParOf" srcId="{81FA07D1-1BAA-43F5-B77B-3CEC60870CC6}" destId="{863F83FF-E640-433A-AB64-06ACD87DB948}" srcOrd="1" destOrd="0" presId="urn:microsoft.com/office/officeart/2005/8/layout/cycle4"/>
    <dgm:cxn modelId="{E4E8EB73-1841-47E2-9F9F-67EEF1D5C174}" type="presParOf" srcId="{1FC377E8-B1EA-43F9-8C28-2BE743702A4A}" destId="{8D4CB23B-BCA5-4340-B618-0C283FA61F7A}" srcOrd="4" destOrd="0" presId="urn:microsoft.com/office/officeart/2005/8/layout/cycle4"/>
    <dgm:cxn modelId="{919B8129-CD89-498F-BF13-14ED8BEF6563}" type="presParOf" srcId="{1D56F094-0284-429F-A1E5-B079CD5694E0}" destId="{20522D63-7C16-4CAD-A758-DA8A2A314781}" srcOrd="1" destOrd="0" presId="urn:microsoft.com/office/officeart/2005/8/layout/cycle4"/>
    <dgm:cxn modelId="{386495EB-4DD6-4065-8572-FE0BC41C9836}" type="presParOf" srcId="{20522D63-7C16-4CAD-A758-DA8A2A314781}" destId="{970D6343-A1D0-461D-A2D4-D914B8188ACF}" srcOrd="0" destOrd="0" presId="urn:microsoft.com/office/officeart/2005/8/layout/cycle4"/>
    <dgm:cxn modelId="{7B4322E5-02CC-43C8-81C9-3B9E590086E0}" type="presParOf" srcId="{20522D63-7C16-4CAD-A758-DA8A2A314781}" destId="{D7046418-01D4-4E3E-BAF6-BFCDEA0D565B}" srcOrd="1" destOrd="0" presId="urn:microsoft.com/office/officeart/2005/8/layout/cycle4"/>
    <dgm:cxn modelId="{065D33FD-884F-4CF5-8CD5-F1870DE36B22}" type="presParOf" srcId="{20522D63-7C16-4CAD-A758-DA8A2A314781}" destId="{AA0BDF6C-E151-485F-892F-21C4E02DCADE}" srcOrd="2" destOrd="0" presId="urn:microsoft.com/office/officeart/2005/8/layout/cycle4"/>
    <dgm:cxn modelId="{0C8DAC1A-3CED-4989-874A-3B40455DECD1}" type="presParOf" srcId="{20522D63-7C16-4CAD-A758-DA8A2A314781}" destId="{E7F5ADCB-E6C4-476D-8D21-CAC6B3696F4C}" srcOrd="3" destOrd="0" presId="urn:microsoft.com/office/officeart/2005/8/layout/cycle4"/>
    <dgm:cxn modelId="{2802F344-C291-402B-9EE0-24442985FEE1}" type="presParOf" srcId="{20522D63-7C16-4CAD-A758-DA8A2A314781}" destId="{CB5ECA86-94E5-4A60-A8EC-A5D789FDEFB6}" srcOrd="4" destOrd="0" presId="urn:microsoft.com/office/officeart/2005/8/layout/cycle4"/>
    <dgm:cxn modelId="{3753817D-1DEE-4228-83C1-2D4C6FD1FF84}" type="presParOf" srcId="{1D56F094-0284-429F-A1E5-B079CD5694E0}" destId="{33F7010D-CF86-4F55-BE5D-67730B73628D}" srcOrd="2" destOrd="0" presId="urn:microsoft.com/office/officeart/2005/8/layout/cycle4"/>
    <dgm:cxn modelId="{552E7A0A-170F-420B-BB32-AB6C61D0B510}" type="presParOf" srcId="{1D56F094-0284-429F-A1E5-B079CD5694E0}" destId="{A67E8590-6842-4226-A9A9-42A77AFD881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2DE85-DD74-4F2E-89D0-05C7936308D1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Что влечет за собой проблема?</a:t>
          </a:r>
        </a:p>
      </dsp:txBody>
      <dsp:txXfrm>
        <a:off x="5750448" y="4156276"/>
        <a:ext cx="1797595" cy="1224300"/>
      </dsp:txXfrm>
    </dsp:sp>
    <dsp:sp modelId="{D4C15EE4-EF4F-418D-966E-88EAFD41AF2D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Что уже предпринимается?</a:t>
          </a:r>
        </a:p>
      </dsp:txBody>
      <dsp:txXfrm>
        <a:off x="579956" y="4156276"/>
        <a:ext cx="1797595" cy="1224300"/>
      </dsp:txXfrm>
    </dsp:sp>
    <dsp:sp modelId="{70C2B996-D367-4314-AB1A-4B86CAF4E20B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Кто является жертвой или страдает от проблемы?</a:t>
          </a:r>
        </a:p>
      </dsp:txBody>
      <dsp:txXfrm>
        <a:off x="5750448" y="38090"/>
        <a:ext cx="1797595" cy="1224300"/>
      </dsp:txXfrm>
    </dsp:sp>
    <dsp:sp modelId="{6D1B1342-51A9-483C-AEEF-1ACE6E0B9F1B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Что является источником?</a:t>
          </a:r>
        </a:p>
      </dsp:txBody>
      <dsp:txXfrm>
        <a:off x="579956" y="38090"/>
        <a:ext cx="1797595" cy="1224300"/>
      </dsp:txXfrm>
    </dsp:sp>
    <dsp:sp modelId="{970D6343-A1D0-461D-A2D4-D914B8188ACF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Причины</a:t>
          </a:r>
        </a:p>
      </dsp:txBody>
      <dsp:txXfrm>
        <a:off x="2350740" y="996074"/>
        <a:ext cx="1659072" cy="1659072"/>
      </dsp:txXfrm>
    </dsp:sp>
    <dsp:sp modelId="{D7046418-01D4-4E3E-BAF6-BFCDEA0D565B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Участники</a:t>
          </a:r>
        </a:p>
      </dsp:txBody>
      <dsp:txXfrm rot="-5400000">
        <a:off x="4118186" y="996074"/>
        <a:ext cx="1659072" cy="1659072"/>
      </dsp:txXfrm>
    </dsp:sp>
    <dsp:sp modelId="{AA0BDF6C-E151-485F-892F-21C4E02DCADE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Следствия</a:t>
          </a:r>
        </a:p>
      </dsp:txBody>
      <dsp:txXfrm rot="10800000">
        <a:off x="4118186" y="2763520"/>
        <a:ext cx="1659072" cy="1659072"/>
      </dsp:txXfrm>
    </dsp:sp>
    <dsp:sp modelId="{E7F5ADCB-E6C4-476D-8D21-CAC6B3696F4C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Имеющиеся решения</a:t>
          </a:r>
        </a:p>
      </dsp:txBody>
      <dsp:txXfrm rot="5400000">
        <a:off x="2350740" y="2763520"/>
        <a:ext cx="1659072" cy="1659072"/>
      </dsp:txXfrm>
    </dsp:sp>
    <dsp:sp modelId="{33F7010D-CF86-4F55-BE5D-67730B73628D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E8590-6842-4226-A9A9-42A77AFD881F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43DD1-B065-482C-B772-024878A72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/>
              <a:t>Проектирование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6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E0E6F92-1AFE-4788-8ED3-0F78EF22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F81A861-B888-449F-AE8D-3D236AFDA3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B0B51-72CF-40FA-91E4-992933DC3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382385"/>
            <a:ext cx="5197840" cy="647561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S</a:t>
            </a:r>
            <a:r>
              <a:rPr lang="ru-RU" sz="1800" dirty="0"/>
              <a:t> – </a:t>
            </a:r>
            <a:r>
              <a:rPr lang="en-US" sz="1800" dirty="0"/>
              <a:t>Specific</a:t>
            </a:r>
            <a:r>
              <a:rPr lang="ru-RU" sz="1800" dirty="0"/>
              <a:t> (специфичность – уникальность). Цель нужно описать простыми словами, чтобы была понятна уникальность проекта. Необходима конкретика, чтоб можно было сравнить результат проекта с целью</a:t>
            </a:r>
          </a:p>
          <a:p>
            <a:r>
              <a:rPr lang="en-US" sz="1800" dirty="0"/>
              <a:t>M</a:t>
            </a:r>
            <a:r>
              <a:rPr lang="ru-RU" sz="1800" dirty="0"/>
              <a:t> – </a:t>
            </a:r>
            <a:r>
              <a:rPr lang="en-US" sz="1800" dirty="0"/>
              <a:t>Measurable</a:t>
            </a:r>
            <a:r>
              <a:rPr lang="ru-RU" sz="1800" dirty="0"/>
              <a:t> (измеримость). Цель должна быть измерима количественно. Необходимо в цели задать основополагающие параметры запланированного результата, чтобы в ходе реализации проекта можно было контролировать процесс достижения результата. </a:t>
            </a:r>
          </a:p>
          <a:p>
            <a:r>
              <a:rPr lang="en-US" sz="1800" dirty="0"/>
              <a:t>A</a:t>
            </a:r>
            <a:r>
              <a:rPr lang="ru-RU" sz="1800" dirty="0"/>
              <a:t> – </a:t>
            </a:r>
            <a:r>
              <a:rPr lang="en-US" sz="1800" dirty="0"/>
              <a:t>Appropriate</a:t>
            </a:r>
            <a:r>
              <a:rPr lang="ru-RU" sz="1800" dirty="0"/>
              <a:t> (уместность). Цель должна быть уместной, актуальной в данное время и соответствовать стратегическим задачам и перспективам организации. </a:t>
            </a:r>
          </a:p>
          <a:p>
            <a:r>
              <a:rPr lang="en-US" sz="1800" dirty="0"/>
              <a:t>R</a:t>
            </a:r>
            <a:r>
              <a:rPr lang="ru-RU" sz="1800" dirty="0"/>
              <a:t> – </a:t>
            </a:r>
            <a:r>
              <a:rPr lang="en-US" sz="1800" dirty="0"/>
              <a:t>Realistic</a:t>
            </a:r>
            <a:r>
              <a:rPr lang="ru-RU" sz="1800" dirty="0"/>
              <a:t> (реалистичность). Реалистичность цели означает реальную возможность достижения цели с ресурсами, имеющимися в организации и техническим прогрессом. Например, торговать фейерверками на солнце не реалистично.</a:t>
            </a:r>
          </a:p>
          <a:p>
            <a:r>
              <a:rPr lang="en-US" sz="1800" dirty="0"/>
              <a:t>T</a:t>
            </a:r>
            <a:r>
              <a:rPr lang="ru-RU" sz="1800" dirty="0"/>
              <a:t> – </a:t>
            </a:r>
            <a:r>
              <a:rPr lang="en-US" sz="1800" dirty="0"/>
              <a:t>Time bound</a:t>
            </a:r>
            <a:r>
              <a:rPr lang="ru-RU" sz="1800" dirty="0"/>
              <a:t> (ограниченность во времени). Укажите временные рамки проекта, т.е. дату начала и окончания проекта.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9A11C9-524D-4170-B752-5EDA99EC66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93"/>
          <a:stretch/>
        </p:blipFill>
        <p:spPr>
          <a:xfrm>
            <a:off x="85078" y="1420090"/>
            <a:ext cx="6562718" cy="40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FE8BB-B634-4E7A-BD40-B8AB3923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5F6CF-20B8-40F3-A30C-B599AF8C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1709"/>
            <a:ext cx="10178322" cy="49239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Задачи</a:t>
            </a:r>
            <a:r>
              <a:rPr lang="ru-RU" sz="2800" b="1" dirty="0"/>
              <a:t> </a:t>
            </a:r>
            <a:r>
              <a:rPr lang="ru-RU" sz="2800" dirty="0"/>
              <a:t>– конкретные и поддающиеся измерению возможные изменения ситуации, которую Вы описывали в разделе «Описание проблемы». </a:t>
            </a:r>
          </a:p>
          <a:p>
            <a:pPr algn="just"/>
            <a:r>
              <a:rPr lang="ru-RU" sz="2800" dirty="0"/>
              <a:t>Это те изменения (улучшения), которые произойдут (должны произойти) в результате осуществления Вашего проекта. Из правильно поставленных задач достаточно легко сформулировать результаты, подтверждающие достижение цели.</a:t>
            </a:r>
          </a:p>
          <a:p>
            <a:pPr algn="just"/>
            <a:r>
              <a:rPr lang="ru-RU" sz="2800" dirty="0"/>
              <a:t>Задачи должны быть логически и эмпирически направлены на достижение этой цели. Что еще более важно, задачи должны быть напрямую связаны с эффективным осуществлением деятельности по проекту. </a:t>
            </a:r>
          </a:p>
        </p:txBody>
      </p:sp>
    </p:spTree>
    <p:extLst>
      <p:ext uri="{BB962C8B-B14F-4D97-AF65-F5344CB8AC3E}">
        <p14:creationId xmlns:p14="http://schemas.microsoft.com/office/powerpoint/2010/main" val="342050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C3962-ECA5-4DEE-BBE3-2090EF73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Календарный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DBDF2-939B-4794-B7F8-3CAD1714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5104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данном разделе описывается то, что именно заявитель планирует сделать, чтобы выполнить задачи, а также указываются конкретные сроки и планируемые результаты.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Методы – это пути и способы достижения цели: </a:t>
            </a:r>
            <a:br>
              <a:rPr lang="ru-RU" dirty="0"/>
            </a:br>
            <a:r>
              <a:rPr lang="ru-RU" dirty="0"/>
              <a:t>Кто? Когда? Где? Как? Каким образом? В какой последовательности? Что делает?</a:t>
            </a:r>
          </a:p>
          <a:p>
            <a:pPr marL="0" indent="0">
              <a:buNone/>
            </a:pPr>
            <a:r>
              <a:rPr lang="ru-RU" dirty="0"/>
              <a:t>Виды деятельности могут включать такие знакомые пункты, как: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разработка образовательной программы;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поиск партнеров;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разработка и выпуск печатной продукции,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проведение конференций,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разработка сайта,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104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24833-6C51-46D2-A2E5-F0178516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результативности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BBD2D-DF72-49C5-B815-36A1E99E7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105891"/>
            <a:ext cx="10399995" cy="4369724"/>
          </a:xfrm>
        </p:spPr>
        <p:txBody>
          <a:bodyPr>
            <a:normAutofit/>
          </a:bodyPr>
          <a:lstStyle/>
          <a:p>
            <a:pPr lvl="0"/>
            <a:r>
              <a:rPr lang="ru-RU" sz="2800" i="1" dirty="0"/>
              <a:t>количественные показатели</a:t>
            </a:r>
            <a:r>
              <a:rPr lang="ru-RU" sz="2800" dirty="0"/>
              <a:t> - описываются все количественные результаты проекта (количество участников семинара, количество выпущенных методических пособий и т.д.).</a:t>
            </a:r>
          </a:p>
          <a:p>
            <a:pPr lvl="0"/>
            <a:endParaRPr lang="ru-RU" sz="2800" dirty="0"/>
          </a:p>
          <a:p>
            <a:pPr lvl="0"/>
            <a:r>
              <a:rPr lang="ru-RU" sz="2800" i="1" dirty="0"/>
              <a:t>качественные показатели </a:t>
            </a:r>
            <a:r>
              <a:rPr lang="ru-RU" sz="2800" dirty="0"/>
              <a:t>– те качественные позитивные изменения, которые прои­зойдут в результате реализации проекта (например, уровень знаний участников проекта).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348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AD8CF-7E59-4D31-9A9B-86F9BCE5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Смета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A71F5-BBC4-440E-939E-4DB47708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9309"/>
            <a:ext cx="10178322" cy="5076306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Определяющим фактором при бюджетировании является оптимальность финансирования, соответствие заложенных финансовых затрат мероприятиям, запланированным в ходе реализации проекта. На данном этапе на основе разработанного реального календарного план-графика рассчитывается стоимость проекта с указанием всех расходов по проекту. В смету включаются не только прямые расходы на закупку необходимых материалов, инвентаря и т.д., но и предполагаемые расходы на оказание услуг (изготовление печатной продукции, приобретение канцелярских принадлежностей, услуги привлеченных специалистов, транспортные расходы и т.д. – каждая категория расписывается детально, если канцелярские товары, то прописывается каждая позиция: ручки, карандаши, количество штук и стоимость).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80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FC65D-4A45-427F-ACAD-FB573E64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опыт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B46902-0191-4399-8FD7-633AFFC9BB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80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B067-8B77-44B9-B6A2-AA82D5AB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Дальнейшая реализация и </a:t>
            </a:r>
            <a:r>
              <a:rPr lang="ru-RU" sz="4400" dirty="0" err="1"/>
              <a:t>мультипликативность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B5230-B51D-4540-A97E-A5B5959E9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Как будет, если будет,  транслироваться полученный опыт при реализации проекта в других регионах.</a:t>
            </a:r>
          </a:p>
        </p:txBody>
      </p:sp>
    </p:spTree>
    <p:extLst>
      <p:ext uri="{BB962C8B-B14F-4D97-AF65-F5344CB8AC3E}">
        <p14:creationId xmlns:p14="http://schemas.microsoft.com/office/powerpoint/2010/main" val="374156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67F66-CEA8-435C-B01E-CBBFBD20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Информационное сопровождение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0A071-710D-4AA5-8BFB-FCD7ADF5D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36619"/>
            <a:ext cx="10178322" cy="3842974"/>
          </a:xfrm>
        </p:spPr>
        <p:txBody>
          <a:bodyPr numCol="2">
            <a:normAutofit/>
          </a:bodyPr>
          <a:lstStyle/>
          <a:p>
            <a:r>
              <a:rPr lang="ru-RU" dirty="0"/>
              <a:t>СМИ</a:t>
            </a:r>
          </a:p>
          <a:p>
            <a:r>
              <a:rPr lang="ru-RU" dirty="0"/>
              <a:t>Социальные сети: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/>
              <a:t>Вконтакте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Твиттер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Facebook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Instagram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Одноклассники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YouTube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Telegram Messenger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E50B49-4B83-4162-806B-E6FFD6FEDA6F}"/>
              </a:ext>
            </a:extLst>
          </p:cNvPr>
          <p:cNvSpPr txBox="1"/>
          <p:nvPr/>
        </p:nvSpPr>
        <p:spPr>
          <a:xfrm>
            <a:off x="6785093" y="2557722"/>
            <a:ext cx="439094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Ссылки </a:t>
            </a:r>
          </a:p>
          <a:p>
            <a:pPr algn="ctr"/>
            <a:r>
              <a:rPr lang="ru-RU" sz="44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ресурсы </a:t>
            </a:r>
          </a:p>
          <a:p>
            <a:pPr algn="ctr"/>
            <a:r>
              <a:rPr lang="ru-RU" sz="44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проекта </a:t>
            </a:r>
          </a:p>
          <a:p>
            <a:pPr algn="ctr"/>
            <a:r>
              <a:rPr lang="ru-RU" sz="44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36319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39A96-7465-413B-9290-0B4B2BB4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Краткая аннотация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124D49-D12F-4B92-B27B-C7536D6EC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7019"/>
            <a:ext cx="10178322" cy="50485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Должна содержать исчерпывающую информацию о проекте. Это изложение проекта, повторяющее все части полной заявки (по 1-2 предложения на каждую часть). Из аннотации должно быть видно: кто будет реализовывать проект, проблемы, на решение которых он направлен, задачи, целевая группа, с которой намерен работать грантополучатель, но и это еще не все. Необходимо отразить, каким образом, и какими методами вы намереваетесь его реализовывать. Какой получите результат. Как будете продолжать реализовывать проект в дальнейшем, когда закончится финансовая поддержка.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Структурно, аннотация должна быть поделена на следующие разделы:</a:t>
            </a:r>
          </a:p>
          <a:p>
            <a:pPr marL="0" indent="0" algn="just" defTabSz="179388">
              <a:buNone/>
            </a:pPr>
            <a:r>
              <a:rPr lang="ru-RU" dirty="0"/>
              <a:t>	-    Актуальность рассматриваемого проекта (решаемой проблемы);</a:t>
            </a:r>
          </a:p>
          <a:p>
            <a:pPr marL="0" indent="0" algn="just" defTabSz="179388">
              <a:buNone/>
            </a:pPr>
            <a:r>
              <a:rPr lang="ru-RU" dirty="0"/>
              <a:t>	- Пути решения проблемы (необходимо перечислить конкретные шаги, направленные на решение существующей проблемы);</a:t>
            </a:r>
          </a:p>
          <a:p>
            <a:pPr marL="0" indent="0" algn="just" defTabSz="179388">
              <a:buNone/>
            </a:pPr>
            <a:r>
              <a:rPr lang="ru-RU" dirty="0"/>
              <a:t>	- Результаты (в данном разделе представляются предполагаемые количественные или качественные результаты реализации проекта);</a:t>
            </a:r>
          </a:p>
          <a:p>
            <a:pPr marL="0" indent="0" algn="just" defTabSz="179388">
              <a:buNone/>
            </a:pPr>
            <a:r>
              <a:rPr lang="ru-RU" dirty="0"/>
              <a:t>	- Вывод (в заключение необходимо обозначить сферу внедрения результатов исследования, насколько проведенная работа расширит существующие представления об изучаемом вопросе или предложит новое решение существующей проблемы).</a:t>
            </a:r>
          </a:p>
          <a:p>
            <a:pPr marL="0" indent="0" algn="just" defTabSz="179388">
              <a:buNone/>
            </a:pPr>
            <a:endParaRPr lang="ru-RU" dirty="0"/>
          </a:p>
          <a:p>
            <a:pPr marL="0" indent="0" algn="just" defTabSz="179388">
              <a:buNone/>
            </a:pPr>
            <a:r>
              <a:rPr lang="ru-RU" dirty="0"/>
              <a:t>Краткая аннотация не содержит </a:t>
            </a:r>
            <a:r>
              <a:rPr lang="ru-RU" u="sng" dirty="0"/>
              <a:t>детального</a:t>
            </a:r>
            <a:r>
              <a:rPr lang="ru-RU" dirty="0"/>
              <a:t> описания целей и задач проекта, количественных показателей и сроков реализации проекта. Данные критерии описываются в последующих графах.</a:t>
            </a:r>
          </a:p>
        </p:txBody>
      </p:sp>
    </p:spTree>
    <p:extLst>
      <p:ext uri="{BB962C8B-B14F-4D97-AF65-F5344CB8AC3E}">
        <p14:creationId xmlns:p14="http://schemas.microsoft.com/office/powerpoint/2010/main" val="143810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A50C4-6655-451B-A7FD-78365AB1E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528890"/>
          </a:xfrm>
        </p:spPr>
        <p:txBody>
          <a:bodyPr/>
          <a:lstStyle/>
          <a:p>
            <a:r>
              <a:rPr lang="ru-RU" dirty="0"/>
              <a:t>Проект:</a:t>
            </a:r>
            <a:br>
              <a:rPr lang="ru-RU" dirty="0"/>
            </a:br>
            <a:r>
              <a:rPr lang="ru-RU" sz="12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-часть программы 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-самостоятельное решение </a:t>
            </a:r>
            <a:br>
              <a:rPr lang="ru-RU" sz="3600" dirty="0"/>
            </a:br>
            <a:r>
              <a:rPr lang="ru-RU" sz="3600" dirty="0"/>
              <a:t>локальной проблемы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96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E8417-9D1A-45C1-9D13-2C1AB4C5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и 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78440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97571-7FF6-4A99-B9AE-082357B8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действительности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AD1CE2FA-2932-4373-86F2-7874C6124F11}"/>
              </a:ext>
            </a:extLst>
          </p:cNvPr>
          <p:cNvGrpSpPr/>
          <p:nvPr/>
        </p:nvGrpSpPr>
        <p:grpSpPr>
          <a:xfrm>
            <a:off x="1433435" y="1973187"/>
            <a:ext cx="4496306" cy="1940719"/>
            <a:chOff x="-1" y="0"/>
            <a:chExt cx="4496306" cy="1940719"/>
          </a:xfrm>
        </p:grpSpPr>
        <p:sp>
          <p:nvSpPr>
            <p:cNvPr id="15" name="Прямоугольник: один скругленный угол 14">
              <a:extLst>
                <a:ext uri="{FF2B5EF4-FFF2-40B4-BE49-F238E27FC236}">
                  <a16:creationId xmlns:a16="http://schemas.microsoft.com/office/drawing/2014/main" id="{487D6565-7E3C-40F6-AD5D-59DD62F5C753}"/>
                </a:ext>
              </a:extLst>
            </p:cNvPr>
            <p:cNvSpPr/>
            <p:nvPr/>
          </p:nvSpPr>
          <p:spPr>
            <a:xfrm rot="16200000">
              <a:off x="1277793" y="-1277793"/>
              <a:ext cx="1940718" cy="4496305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: один скругленный угол 4">
              <a:extLst>
                <a:ext uri="{FF2B5EF4-FFF2-40B4-BE49-F238E27FC236}">
                  <a16:creationId xmlns:a16="http://schemas.microsoft.com/office/drawing/2014/main" id="{C7965271-7413-4EB2-BA73-521F69DA574B}"/>
                </a:ext>
              </a:extLst>
            </p:cNvPr>
            <p:cNvSpPr txBox="1"/>
            <p:nvPr/>
          </p:nvSpPr>
          <p:spPr>
            <a:xfrm rot="21600000">
              <a:off x="0" y="0"/>
              <a:ext cx="4496305" cy="145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500" kern="1200" dirty="0"/>
                <a:t>Позитивные практики и тренды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ACBE55E-3E7A-476E-ABA2-02A501AD8047}"/>
              </a:ext>
            </a:extLst>
          </p:cNvPr>
          <p:cNvGrpSpPr/>
          <p:nvPr/>
        </p:nvGrpSpPr>
        <p:grpSpPr>
          <a:xfrm>
            <a:off x="5929741" y="1973187"/>
            <a:ext cx="4496305" cy="1940718"/>
            <a:chOff x="4496305" y="0"/>
            <a:chExt cx="4496305" cy="1940718"/>
          </a:xfrm>
        </p:grpSpPr>
        <p:sp>
          <p:nvSpPr>
            <p:cNvPr id="13" name="Прямоугольник: один скругленный угол 12">
              <a:extLst>
                <a:ext uri="{FF2B5EF4-FFF2-40B4-BE49-F238E27FC236}">
                  <a16:creationId xmlns:a16="http://schemas.microsoft.com/office/drawing/2014/main" id="{36B83A6B-0D68-436B-A9D4-FB48E8D17A6F}"/>
                </a:ext>
              </a:extLst>
            </p:cNvPr>
            <p:cNvSpPr/>
            <p:nvPr/>
          </p:nvSpPr>
          <p:spPr>
            <a:xfrm>
              <a:off x="4496305" y="0"/>
              <a:ext cx="4496305" cy="194071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: один скругленный угол 6">
              <a:extLst>
                <a:ext uri="{FF2B5EF4-FFF2-40B4-BE49-F238E27FC236}">
                  <a16:creationId xmlns:a16="http://schemas.microsoft.com/office/drawing/2014/main" id="{53574BC2-4DA4-4BEF-B02A-9E756976AD3E}"/>
                </a:ext>
              </a:extLst>
            </p:cNvPr>
            <p:cNvSpPr txBox="1"/>
            <p:nvPr/>
          </p:nvSpPr>
          <p:spPr>
            <a:xfrm>
              <a:off x="4496305" y="0"/>
              <a:ext cx="4496305" cy="145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500" kern="1200" dirty="0"/>
                <a:t>Внешние факторы влияния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B38E847-B778-489E-BD73-1146633DC639}"/>
              </a:ext>
            </a:extLst>
          </p:cNvPr>
          <p:cNvGrpSpPr/>
          <p:nvPr/>
        </p:nvGrpSpPr>
        <p:grpSpPr>
          <a:xfrm>
            <a:off x="1433436" y="3913905"/>
            <a:ext cx="4496305" cy="1940718"/>
            <a:chOff x="0" y="1940718"/>
            <a:chExt cx="4496305" cy="1940718"/>
          </a:xfrm>
        </p:grpSpPr>
        <p:sp>
          <p:nvSpPr>
            <p:cNvPr id="11" name="Прямоугольник: один скругленный угол 10">
              <a:extLst>
                <a:ext uri="{FF2B5EF4-FFF2-40B4-BE49-F238E27FC236}">
                  <a16:creationId xmlns:a16="http://schemas.microsoft.com/office/drawing/2014/main" id="{7DAD3A83-A7EA-49C9-9BD2-79E1300CCB96}"/>
                </a:ext>
              </a:extLst>
            </p:cNvPr>
            <p:cNvSpPr/>
            <p:nvPr/>
          </p:nvSpPr>
          <p:spPr>
            <a:xfrm rot="10800000">
              <a:off x="0" y="1940718"/>
              <a:ext cx="4496305" cy="194071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: один скругленный угол 8">
              <a:extLst>
                <a:ext uri="{FF2B5EF4-FFF2-40B4-BE49-F238E27FC236}">
                  <a16:creationId xmlns:a16="http://schemas.microsoft.com/office/drawing/2014/main" id="{638221A6-37E3-4EF9-9740-25E6E2077CD7}"/>
                </a:ext>
              </a:extLst>
            </p:cNvPr>
            <p:cNvSpPr txBox="1"/>
            <p:nvPr/>
          </p:nvSpPr>
          <p:spPr>
            <a:xfrm rot="21600000">
              <a:off x="0" y="2425898"/>
              <a:ext cx="4496305" cy="145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500" kern="1200" dirty="0" err="1"/>
                <a:t>Стейкхолдеры</a:t>
              </a:r>
              <a:endParaRPr lang="ru-RU" sz="3500" kern="1200" dirty="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F521082-612F-406F-AC04-FA891373EF4B}"/>
              </a:ext>
            </a:extLst>
          </p:cNvPr>
          <p:cNvGrpSpPr/>
          <p:nvPr/>
        </p:nvGrpSpPr>
        <p:grpSpPr>
          <a:xfrm>
            <a:off x="5929740" y="3913906"/>
            <a:ext cx="4496306" cy="1940718"/>
            <a:chOff x="4496304" y="1940719"/>
            <a:chExt cx="4496306" cy="1940718"/>
          </a:xfrm>
        </p:grpSpPr>
        <p:sp>
          <p:nvSpPr>
            <p:cNvPr id="9" name="Прямоугольник: один скругленный угол 8">
              <a:extLst>
                <a:ext uri="{FF2B5EF4-FFF2-40B4-BE49-F238E27FC236}">
                  <a16:creationId xmlns:a16="http://schemas.microsoft.com/office/drawing/2014/main" id="{53FB16C1-64AD-4453-80FE-B2884BCB99D7}"/>
                </a:ext>
              </a:extLst>
            </p:cNvPr>
            <p:cNvSpPr/>
            <p:nvPr/>
          </p:nvSpPr>
          <p:spPr>
            <a:xfrm rot="5400000">
              <a:off x="5774098" y="662925"/>
              <a:ext cx="1940718" cy="4496305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: один скругленный угол 10">
              <a:extLst>
                <a:ext uri="{FF2B5EF4-FFF2-40B4-BE49-F238E27FC236}">
                  <a16:creationId xmlns:a16="http://schemas.microsoft.com/office/drawing/2014/main" id="{7280760D-8124-4D5A-8A1A-E629DB7440CC}"/>
                </a:ext>
              </a:extLst>
            </p:cNvPr>
            <p:cNvSpPr txBox="1"/>
            <p:nvPr/>
          </p:nvSpPr>
          <p:spPr>
            <a:xfrm>
              <a:off x="4496305" y="2425898"/>
              <a:ext cx="4496305" cy="145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24892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500" dirty="0"/>
                <a:t>Проблемы и вызовы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2AD42950-19AE-430E-A550-4ECDEF2513B9}"/>
              </a:ext>
            </a:extLst>
          </p:cNvPr>
          <p:cNvGrpSpPr/>
          <p:nvPr/>
        </p:nvGrpSpPr>
        <p:grpSpPr>
          <a:xfrm>
            <a:off x="4580847" y="3428725"/>
            <a:ext cx="2697783" cy="970359"/>
            <a:chOff x="3147413" y="1455538"/>
            <a:chExt cx="2697783" cy="970359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FA92AC24-3714-4688-9EEA-5BD7146677CD}"/>
                </a:ext>
              </a:extLst>
            </p:cNvPr>
            <p:cNvSpPr/>
            <p:nvPr/>
          </p:nvSpPr>
          <p:spPr>
            <a:xfrm>
              <a:off x="3147413" y="1455538"/>
              <a:ext cx="2697783" cy="97035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: скругленные углы 4">
              <a:extLst>
                <a:ext uri="{FF2B5EF4-FFF2-40B4-BE49-F238E27FC236}">
                  <a16:creationId xmlns:a16="http://schemas.microsoft.com/office/drawing/2014/main" id="{23314811-1A86-4973-BC66-4BC7B451D16F}"/>
                </a:ext>
              </a:extLst>
            </p:cNvPr>
            <p:cNvSpPr txBox="1"/>
            <p:nvPr/>
          </p:nvSpPr>
          <p:spPr>
            <a:xfrm>
              <a:off x="3194782" y="1502907"/>
              <a:ext cx="2603045" cy="8756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500" b="1" kern="1200" dirty="0">
                  <a:solidFill>
                    <a:srgbClr val="009CB3"/>
                  </a:solidFill>
                </a:rPr>
                <a:t>СЕЙЧАС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764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extLst>
              <a:ext uri="{FF2B5EF4-FFF2-40B4-BE49-F238E27FC236}">
                <a16:creationId xmlns:a16="http://schemas.microsoft.com/office/drawing/2014/main" id="{354C369C-E231-44B7-9F95-95FF542109B9}"/>
              </a:ext>
            </a:extLst>
          </p:cNvPr>
          <p:cNvSpPr/>
          <p:nvPr/>
        </p:nvSpPr>
        <p:spPr>
          <a:xfrm>
            <a:off x="535707" y="2569764"/>
            <a:ext cx="3278909" cy="171847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cap="all" spc="400" dirty="0">
                <a:solidFill>
                  <a:schemeClr val="accent1"/>
                </a:solidFill>
              </a:rPr>
              <a:t>ПРИЧИНА</a:t>
            </a:r>
          </a:p>
        </p:txBody>
      </p:sp>
      <p:sp>
        <p:nvSpPr>
          <p:cNvPr id="5" name="Пятно 1 5">
            <a:extLst>
              <a:ext uri="{FF2B5EF4-FFF2-40B4-BE49-F238E27FC236}">
                <a16:creationId xmlns:a16="http://schemas.microsoft.com/office/drawing/2014/main" id="{958D7829-0452-407A-999B-DCF8BDF0A97B}"/>
              </a:ext>
            </a:extLst>
          </p:cNvPr>
          <p:cNvSpPr/>
          <p:nvPr/>
        </p:nvSpPr>
        <p:spPr>
          <a:xfrm>
            <a:off x="3894973" y="1155469"/>
            <a:ext cx="4816760" cy="4968240"/>
          </a:xfrm>
          <a:prstGeom prst="irregularSeal1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cap="all" spc="400" dirty="0">
                <a:solidFill>
                  <a:schemeClr val="accent1"/>
                </a:solidFill>
              </a:rPr>
              <a:t>ПРОБЛЕМА</a:t>
            </a:r>
          </a:p>
        </p:txBody>
      </p:sp>
      <p:sp>
        <p:nvSpPr>
          <p:cNvPr id="6" name="Объект 6">
            <a:extLst>
              <a:ext uri="{FF2B5EF4-FFF2-40B4-BE49-F238E27FC236}">
                <a16:creationId xmlns:a16="http://schemas.microsoft.com/office/drawing/2014/main" id="{3CA807C4-815F-4D29-8208-F82676AD330E}"/>
              </a:ext>
            </a:extLst>
          </p:cNvPr>
          <p:cNvSpPr txBox="1">
            <a:spLocks/>
          </p:cNvSpPr>
          <p:nvPr/>
        </p:nvSpPr>
        <p:spPr>
          <a:xfrm>
            <a:off x="8691416" y="2661623"/>
            <a:ext cx="3288579" cy="1626611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Следствия</a:t>
            </a:r>
          </a:p>
        </p:txBody>
      </p:sp>
    </p:spTree>
    <p:extLst>
      <p:ext uri="{BB962C8B-B14F-4D97-AF65-F5344CB8AC3E}">
        <p14:creationId xmlns:p14="http://schemas.microsoft.com/office/powerpoint/2010/main" val="294076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F6AC9-A8D4-483F-9E01-2B6B7A33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проблем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4E42B3D-2E2D-4478-8DE6-2B5D481FB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968814"/>
              </p:ext>
            </p:extLst>
          </p:nvPr>
        </p:nvGraphicFramePr>
        <p:xfrm>
          <a:off x="2032000" y="11284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43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75E98-0836-4302-ABED-98DA30D79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проблемы и 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73D9D-F2C6-4A49-BC5D-512397CC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/>
          </a:bodyPr>
          <a:lstStyle/>
          <a:p>
            <a:r>
              <a:rPr lang="ru-RU" dirty="0"/>
              <a:t>Опишите конкретные проблемы, решению/снижению остроты которых посвящен проект. Каждая проблема должна быть решаема в рамках проекта и носить конкретный, а не глобальный характер. Дайте обоснование социальной значимости и остроты каждой проблемы в настоящее время, ссылайтесь на факты и статистические данные, мониторинг проблемного поля, результаты опросов (</a:t>
            </a:r>
            <a:r>
              <a:rPr lang="ru-RU" dirty="0" err="1"/>
              <a:t>анкетирований</a:t>
            </a:r>
            <a:r>
              <a:rPr lang="ru-RU" dirty="0"/>
              <a:t>), которые Вы провели. Укажите возможные качественные/количественные изменения, которые произойдут в результате реализации проекта, основываясь на результатах ваших предыдущих проектов и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8456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689CB-E481-4AE3-9C1C-BF65CAB7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целевые группы, на которые направлен проект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5FED3-22A9-4FF0-955D-797EC30B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Это те, на кого воздействует проектная команда при реализации проекта. Целевая группа</a:t>
            </a:r>
            <a:r>
              <a:rPr lang="ru-RU" sz="2400" b="1" dirty="0"/>
              <a:t> -</a:t>
            </a:r>
            <a:r>
              <a:rPr lang="ru-RU" sz="2400" dirty="0"/>
              <a:t> это будущие участники проекта, они же - </a:t>
            </a:r>
            <a:r>
              <a:rPr lang="ru-RU" sz="2400" dirty="0" err="1"/>
              <a:t>благополучатели</a:t>
            </a:r>
            <a:r>
              <a:rPr lang="ru-RU" sz="2400" dirty="0"/>
              <a:t> (люди, чья жизнь каким-то образом улучшится в результате реализации проекта), клиенты, получатели услуг, бенефициары и пр.</a:t>
            </a:r>
          </a:p>
        </p:txBody>
      </p:sp>
    </p:spTree>
    <p:extLst>
      <p:ext uri="{BB962C8B-B14F-4D97-AF65-F5344CB8AC3E}">
        <p14:creationId xmlns:p14="http://schemas.microsoft.com/office/powerpoint/2010/main" val="355376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905E4-CFA9-4927-9A03-A57FD8B4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F6D15F-B78F-491F-A4CC-EA90998E3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9309"/>
            <a:ext cx="10178322" cy="5076306"/>
          </a:xfrm>
        </p:spPr>
        <p:txBody>
          <a:bodyPr>
            <a:normAutofit/>
          </a:bodyPr>
          <a:lstStyle/>
          <a:p>
            <a:r>
              <a:rPr lang="ru-RU" sz="2600" dirty="0"/>
              <a:t>Цель проекта – разрешить указанную проблему, она должна быть достижима в принципе, а также в обозначенные сроки и при тех затратах, которые указаны в бюджете. </a:t>
            </a:r>
          </a:p>
          <a:p>
            <a:r>
              <a:rPr lang="ru-RU" sz="2600" dirty="0"/>
              <a:t>Цель проекта – это получение ожидаемых изменений ситуации </a:t>
            </a:r>
            <a:br>
              <a:rPr lang="ru-RU" sz="2600" dirty="0"/>
            </a:br>
            <a:r>
              <a:rPr lang="ru-RU" sz="2600" dirty="0"/>
              <a:t>в обществе в результате выполнения проекта.</a:t>
            </a:r>
          </a:p>
          <a:p>
            <a:r>
              <a:rPr lang="ru-RU" sz="2600" dirty="0"/>
              <a:t>Целями проекта являются: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/>
              <a:t>продукт, который следует произвести;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/>
              <a:t>услуга, которую следует оказать;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/>
              <a:t>результат, которого следует достичь.</a:t>
            </a:r>
          </a:p>
        </p:txBody>
      </p:sp>
    </p:spTree>
    <p:extLst>
      <p:ext uri="{BB962C8B-B14F-4D97-AF65-F5344CB8AC3E}">
        <p14:creationId xmlns:p14="http://schemas.microsoft.com/office/powerpoint/2010/main" val="2177944891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101</TotalTime>
  <Words>721</Words>
  <Application>Microsoft Office PowerPoint</Application>
  <PresentationFormat>Широкоэкранный</PresentationFormat>
  <Paragraphs>85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Corbel</vt:lpstr>
      <vt:lpstr>Gill Sans MT</vt:lpstr>
      <vt:lpstr>Impact</vt:lpstr>
      <vt:lpstr>Wingdings</vt:lpstr>
      <vt:lpstr>Эмблема</vt:lpstr>
      <vt:lpstr>Проектирование</vt:lpstr>
      <vt:lpstr>Проект:   -часть программы   -самостоятельное решение  локальной проблемы</vt:lpstr>
      <vt:lpstr>Проблема и актуальность проекта</vt:lpstr>
      <vt:lpstr>Карта действительности</vt:lpstr>
      <vt:lpstr>Презентация PowerPoint</vt:lpstr>
      <vt:lpstr>Карта проблем</vt:lpstr>
      <vt:lpstr>Описание проблемы и актуальность</vt:lpstr>
      <vt:lpstr>Основные целевые группы, на которые направлен проект</vt:lpstr>
      <vt:lpstr>Цель проекта</vt:lpstr>
      <vt:lpstr>SMART</vt:lpstr>
      <vt:lpstr>Задачи проекта</vt:lpstr>
      <vt:lpstr>Календарный план</vt:lpstr>
      <vt:lpstr>Показатели результативности</vt:lpstr>
      <vt:lpstr>Смета проекта</vt:lpstr>
      <vt:lpstr>опыт</vt:lpstr>
      <vt:lpstr>Дальнейшая реализация и мультипликативность</vt:lpstr>
      <vt:lpstr>Информационное сопровождение</vt:lpstr>
      <vt:lpstr>Краткая аннотация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Грантовый конкурс</dc:title>
  <dc:creator>Kate Surkova</dc:creator>
  <cp:lastModifiedBy>Суркова Екатерина Геннадьевна</cp:lastModifiedBy>
  <cp:revision>14</cp:revision>
  <dcterms:created xsi:type="dcterms:W3CDTF">2018-07-26T05:05:15Z</dcterms:created>
  <dcterms:modified xsi:type="dcterms:W3CDTF">2018-12-26T12:15:43Z</dcterms:modified>
</cp:coreProperties>
</file>