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61" r:id="rId4"/>
    <p:sldId id="262" r:id="rId5"/>
    <p:sldId id="263" r:id="rId6"/>
    <p:sldId id="264" r:id="rId7"/>
    <p:sldId id="265" r:id="rId8"/>
    <p:sldId id="266" r:id="rId9"/>
    <p:sldId id="275" r:id="rId10"/>
    <p:sldId id="269" r:id="rId11"/>
    <p:sldId id="270" r:id="rId12"/>
    <p:sldId id="271" r:id="rId13"/>
    <p:sldId id="260" r:id="rId14"/>
    <p:sldId id="273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2E7C8-0D1B-4641-8748-27934C2BF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11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</a:rPr>
              <a:t>Инклюзивный п</a:t>
            </a:r>
            <a:r>
              <a:rPr lang="ru-RU" sz="3200" b="1" dirty="0" smtClean="0">
                <a:latin typeface="Times New Roman" pitchFamily="18" charset="0"/>
              </a:rPr>
              <a:t>роект </a:t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>«</a:t>
            </a:r>
            <a:r>
              <a:rPr lang="ru-RU" sz="3200" b="1" dirty="0" smtClean="0">
                <a:latin typeface="Times New Roman" pitchFamily="18" charset="0"/>
              </a:rPr>
              <a:t>Развиваться и дружить</a:t>
            </a:r>
            <a:r>
              <a:rPr lang="ru-RU" sz="3200" b="1" dirty="0">
                <a:latin typeface="Times New Roman" pitchFamily="18" charset="0"/>
              </a:rPr>
              <a:t>!» </a:t>
            </a:r>
            <a:r>
              <a:rPr lang="ru-RU" sz="3200" b="1" dirty="0" smtClean="0">
                <a:latin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</a:rPr>
              <a:t>МБДОУ </a:t>
            </a:r>
            <a:r>
              <a:rPr lang="ru-RU" sz="2200" b="1" dirty="0">
                <a:latin typeface="Times New Roman" pitchFamily="18" charset="0"/>
              </a:rPr>
              <a:t>«Детский сад комбинированного вида </a:t>
            </a:r>
            <a:r>
              <a:rPr lang="ru-RU" sz="2200" b="1" dirty="0" smtClean="0">
                <a:latin typeface="Times New Roman" pitchFamily="18" charset="0"/>
              </a:rPr>
              <a:t>№ 33</a:t>
            </a:r>
            <a:r>
              <a:rPr lang="ru-RU" sz="2200" b="1" dirty="0">
                <a:latin typeface="Times New Roman" pitchFamily="18" charset="0"/>
              </a:rPr>
              <a:t>»</a:t>
            </a:r>
            <a:br>
              <a:rPr lang="ru-RU" sz="2200" b="1" dirty="0">
                <a:latin typeface="Times New Roman" pitchFamily="18" charset="0"/>
              </a:rPr>
            </a:br>
            <a:endParaRPr lang="ru-RU" sz="2200" b="1" dirty="0" smtClean="0"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98737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888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Действующие программы по формированию инклюзивной среды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9144000" cy="573313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i="1" dirty="0" smtClean="0"/>
              <a:t>	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«Уроки доброты»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Распространение ценностей толерантности в обществе;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Создание комфортной, безопасной среды для всех участников образовательного процесса;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Развитие чувства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взаимопомощи, сплочённости детского коллектива;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Снижение защитных форм поведения, агрессивных установок, тревожности;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Развитие личностных ориентиров на позитивное эмоциональное реагирование к суждениям и умозаключениям  других людей;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«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Здоровый ребёнок»</a:t>
            </a:r>
          </a:p>
          <a:p>
            <a:pPr>
              <a:lnSpc>
                <a:spcPct val="80000"/>
              </a:lnSpc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Формирование ценностного отношения к своему и чужому здоровью;</a:t>
            </a:r>
          </a:p>
          <a:p>
            <a:pPr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«Весёлые ритмы», «Радуга звуков», «Фонетическая ритмика»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авторские программы для развития взаимодействия, дружбы, способностей,  двигательной активности, развития навыков общения;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6521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"/>
            <a:ext cx="8784976" cy="572293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Различные формы «включения» детей с ОВЗ в образовательную среду способствуют успешной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адаптации и социализации детей с ограниченными возможностями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здоровья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детском саду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indent="0" algn="just">
              <a:lnSpc>
                <a:spcPct val="90000"/>
              </a:lnSpc>
              <a:buFontTx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844824"/>
            <a:ext cx="676875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69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Социального характера: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самостоятельности всех детей, обогащение коммуникативного и нравственного опыта, развитие умения проявлять сочувствие, терпение и гуманность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Психологического характера: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исключение формирования чувства превосходства или неполноценности, подражание «здоровому» типу поведения, исключение социальной изоляции усугубляющей патологию развития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Педагогического характера: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рассмотрение развития каждого ребёнка как уникального процесса (отказ от сравнивания детей друг с другом), активизация когнитивного и личностного развития через коммуникацию и взаимодействие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9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4104456" cy="302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764704"/>
            <a:ext cx="4176464" cy="302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41762"/>
            <a:ext cx="4104456" cy="272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411646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8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99288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66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79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/>
                <a:ea typeface="Calibri"/>
              </a:rPr>
              <a:t>Цель проекта «Развиваться и дружить</a:t>
            </a:r>
            <a:r>
              <a:rPr lang="ru-RU" sz="3200" b="1" dirty="0" smtClean="0">
                <a:latin typeface="Times New Roman"/>
                <a:ea typeface="Calibri"/>
              </a:rPr>
              <a:t>!»: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5"/>
            <a:ext cx="8229600" cy="50977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реализовать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совместное воспитание и развитие дошкольников с ОВЗ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среде  здоровых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сверстников</a:t>
            </a:r>
          </a:p>
          <a:p>
            <a:pPr marL="0" indent="0" algn="ctr">
              <a:buNone/>
            </a:pP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098" name="Picture 2" descr="C:\Users\user\Desktop\DSCN12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640871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4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МБДОУ №33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310140" y="1190152"/>
            <a:ext cx="9144000" cy="5486400"/>
            <a:chOff x="4776" y="1936"/>
            <a:chExt cx="7200" cy="4320"/>
          </a:xfrm>
        </p:grpSpPr>
        <p:sp>
          <p:nvSpPr>
            <p:cNvPr id="24580" name="AutoShape 4"/>
            <p:cNvSpPr>
              <a:spLocks noChangeAspect="1" noChangeArrowheads="1"/>
            </p:cNvSpPr>
            <p:nvPr/>
          </p:nvSpPr>
          <p:spPr bwMode="auto">
            <a:xfrm>
              <a:off x="4776" y="1936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1" name="AutoShape 5"/>
            <p:cNvSpPr>
              <a:spLocks noChangeArrowheads="1"/>
            </p:cNvSpPr>
            <p:nvPr/>
          </p:nvSpPr>
          <p:spPr bwMode="auto">
            <a:xfrm>
              <a:off x="4866" y="2085"/>
              <a:ext cx="2070" cy="1021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 dirty="0">
                  <a:latin typeface="Times New Roman" pitchFamily="18" charset="0"/>
                </a:rPr>
                <a:t>5 групп </a:t>
              </a:r>
              <a:r>
                <a:rPr lang="ru-RU" sz="2000" b="1" dirty="0" smtClean="0">
                  <a:latin typeface="Times New Roman" pitchFamily="18" charset="0"/>
                </a:rPr>
                <a:t>общеразвивающей </a:t>
              </a:r>
              <a:r>
                <a:rPr lang="ru-RU" sz="2000" b="1" dirty="0">
                  <a:latin typeface="Times New Roman" pitchFamily="18" charset="0"/>
                </a:rPr>
                <a:t>направленности</a:t>
              </a:r>
              <a:endParaRPr lang="ru-RU" dirty="0"/>
            </a:p>
          </p:txBody>
        </p:sp>
        <p:sp>
          <p:nvSpPr>
            <p:cNvPr id="24582" name="AutoShape 6"/>
            <p:cNvSpPr>
              <a:spLocks noChangeArrowheads="1"/>
            </p:cNvSpPr>
            <p:nvPr/>
          </p:nvSpPr>
          <p:spPr bwMode="auto">
            <a:xfrm>
              <a:off x="7125" y="2107"/>
              <a:ext cx="2039" cy="999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 dirty="0">
                  <a:latin typeface="Times New Roman" pitchFamily="18" charset="0"/>
                </a:rPr>
                <a:t> 2</a:t>
              </a:r>
              <a:r>
                <a:rPr lang="ru-RU" sz="2000" b="1" dirty="0" smtClean="0">
                  <a:latin typeface="Times New Roman" pitchFamily="18" charset="0"/>
                </a:rPr>
                <a:t> </a:t>
              </a:r>
              <a:r>
                <a:rPr lang="ru-RU" sz="2000" b="1" dirty="0">
                  <a:latin typeface="Times New Roman" pitchFamily="18" charset="0"/>
                </a:rPr>
                <a:t>группы компенсирующей направленности</a:t>
              </a:r>
            </a:p>
            <a:p>
              <a:endParaRPr lang="ru-RU" dirty="0"/>
            </a:p>
          </p:txBody>
        </p:sp>
        <p:sp>
          <p:nvSpPr>
            <p:cNvPr id="24583" name="AutoShape 7"/>
            <p:cNvSpPr>
              <a:spLocks noChangeArrowheads="1"/>
            </p:cNvSpPr>
            <p:nvPr/>
          </p:nvSpPr>
          <p:spPr bwMode="auto">
            <a:xfrm>
              <a:off x="9379" y="2116"/>
              <a:ext cx="1985" cy="1038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 dirty="0" smtClean="0">
                  <a:latin typeface="Times New Roman" pitchFamily="18" charset="0"/>
                </a:rPr>
                <a:t>4 </a:t>
              </a:r>
              <a:r>
                <a:rPr lang="ru-RU" sz="2000" b="1" dirty="0">
                  <a:latin typeface="Times New Roman" pitchFamily="18" charset="0"/>
                </a:rPr>
                <a:t>группы комбинированной направленности</a:t>
              </a:r>
            </a:p>
            <a:p>
              <a:endParaRPr lang="ru-RU" dirty="0"/>
            </a:p>
          </p:txBody>
        </p:sp>
        <p:sp>
          <p:nvSpPr>
            <p:cNvPr id="24584" name="AutoShape 8"/>
            <p:cNvSpPr>
              <a:spLocks noChangeArrowheads="1"/>
            </p:cNvSpPr>
            <p:nvPr/>
          </p:nvSpPr>
          <p:spPr bwMode="auto">
            <a:xfrm>
              <a:off x="5136" y="3466"/>
              <a:ext cx="1530" cy="958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 dirty="0">
                  <a:latin typeface="Times New Roman" pitchFamily="18" charset="0"/>
                </a:rPr>
                <a:t>Слышащие дети</a:t>
              </a:r>
              <a:endParaRPr lang="ru-RU" sz="1600" b="1" dirty="0"/>
            </a:p>
          </p:txBody>
        </p:sp>
        <p:sp>
          <p:nvSpPr>
            <p:cNvPr id="24585" name="AutoShape 9"/>
            <p:cNvSpPr>
              <a:spLocks noChangeArrowheads="1"/>
            </p:cNvSpPr>
            <p:nvPr/>
          </p:nvSpPr>
          <p:spPr bwMode="auto">
            <a:xfrm>
              <a:off x="7379" y="3446"/>
              <a:ext cx="1530" cy="978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latin typeface="Times New Roman" pitchFamily="18" charset="0"/>
                </a:rPr>
                <a:t>Дети с нарушениями </a:t>
              </a:r>
              <a:r>
                <a:rPr lang="ru-RU" b="1" dirty="0" smtClean="0">
                  <a:latin typeface="Times New Roman" pitchFamily="18" charset="0"/>
                </a:rPr>
                <a:t>слуха</a:t>
              </a:r>
            </a:p>
            <a:p>
              <a:pPr algn="ctr"/>
              <a:endParaRPr lang="ru-RU" b="1" dirty="0">
                <a:solidFill>
                  <a:srgbClr val="333399"/>
                </a:solidFill>
                <a:latin typeface="Times New Roman" pitchFamily="18" charset="0"/>
              </a:endParaRPr>
            </a:p>
            <a:p>
              <a:pPr algn="ctr"/>
              <a:endParaRPr lang="ru-RU" dirty="0"/>
            </a:p>
          </p:txBody>
        </p:sp>
        <p:sp>
          <p:nvSpPr>
            <p:cNvPr id="24586" name="AutoShape 10"/>
            <p:cNvSpPr>
              <a:spLocks noChangeArrowheads="1"/>
            </p:cNvSpPr>
            <p:nvPr/>
          </p:nvSpPr>
          <p:spPr bwMode="auto">
            <a:xfrm>
              <a:off x="9545" y="3446"/>
              <a:ext cx="1530" cy="978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 dirty="0">
                  <a:latin typeface="Times New Roman" pitchFamily="18" charset="0"/>
                </a:rPr>
                <a:t>Дошкольники         с нарушениями слуха и слышащие дети</a:t>
              </a:r>
              <a:endParaRPr lang="ru-RU" sz="1600" dirty="0"/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>
              <a:off x="5851" y="3106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>
              <a:off x="8144" y="3099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9" name="Line 13"/>
            <p:cNvSpPr>
              <a:spLocks noChangeShapeType="1"/>
            </p:cNvSpPr>
            <p:nvPr/>
          </p:nvSpPr>
          <p:spPr bwMode="auto">
            <a:xfrm>
              <a:off x="10310" y="3182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2339752" y="4653136"/>
            <a:ext cx="4536504" cy="1440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«Лекотека» для детей со сложной структурой дефекта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09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Педагогический состав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Учителя-дефектологи(сурдопедагоги) 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Педагоги-психологи – 2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Учитель-логопед – 1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Музыкальные руководители – 2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Инструктор по физической культуре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Воспитатели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 по ритмопластике - 1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0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467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Контингент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воспитанников с ОВЗ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глухие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слабослышащие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позднооглохшие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после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кохлеарной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имплантации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ети со сложной структурой дефекта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0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229600" cy="1384300"/>
          </a:xfrm>
        </p:spPr>
        <p:txBody>
          <a:bodyPr>
            <a:normAutofit/>
          </a:bodyPr>
          <a:lstStyle/>
          <a:p>
            <a:pPr marL="838200" indent="-838200" algn="ctr" eaLnBrk="1" hangingPunct="1">
              <a:defRPr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     Принципы психолого-педагогического сопровождения образовательного процесса 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 инклюзивном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проекте</a:t>
            </a:r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906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индивидуальный подход и дифференцированность ;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системность ;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непрерывность;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ситуации успеха;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интеграция в команде специалистов сопровождения;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соблюдение чётких принципов формирования детских групп;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интеграция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диагностико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–коррекционного и образовательного процесса в детском саду и в семье;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3509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Направления психолого-педагогического сопровождения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  инклюзивном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проекте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диагностическая, коррекционная, развивающая работа с воспитанниками;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консультационная, разъяснительная, партнёрская работа с родителями;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 повышения профессиональной компетентности  педагогических работников;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3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Психолого – педагогическое сопровождение  образования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включает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занятия учителей-дефектологов, логопеда, педагога-психолога,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музыкального работника, наблюдение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ПМПк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428750"/>
            <a:ext cx="4071938" cy="2403475"/>
          </a:xfrm>
          <a:noFill/>
        </p:spPr>
      </p:pic>
      <p:pic>
        <p:nvPicPr>
          <p:cNvPr id="16" name="Picture 11" descr="Изображение 49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6313" y="4071938"/>
            <a:ext cx="4000500" cy="2525414"/>
          </a:xfrm>
        </p:spPr>
      </p:pic>
      <p:pic>
        <p:nvPicPr>
          <p:cNvPr id="28678" name="Picture 7" descr="C:\Documents and Settings\Admin\Мои документы\фото для Иры\Фото садика 23.03\IMG_036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26025" y="1428750"/>
            <a:ext cx="3832225" cy="2360613"/>
          </a:xfrm>
          <a:noFill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84" y="4077072"/>
            <a:ext cx="3920107" cy="251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58144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7544" y="188640"/>
            <a:ext cx="8229600" cy="774923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Структурное подразделение «Лекотека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960440" cy="266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4176464" cy="266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1762"/>
            <a:ext cx="4032448" cy="236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41762"/>
            <a:ext cx="3960439" cy="236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5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311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Инклюзивный проект  «Развиваться и дружить!»  МБДОУ «Детский сад комбинированного вида № 33» </vt:lpstr>
      <vt:lpstr>Цель проекта «Развиваться и дружить!»:</vt:lpstr>
      <vt:lpstr>Структура МБДОУ №33</vt:lpstr>
      <vt:lpstr>Педагогический состав</vt:lpstr>
      <vt:lpstr>Контингент воспитанников с ОВЗ</vt:lpstr>
      <vt:lpstr>           Принципы психолого-педагогического сопровождения образовательного процесса   в инклюзивном  проекте</vt:lpstr>
      <vt:lpstr> Направления психолого-педагогического сопровождения  в  инклюзивном проекте</vt:lpstr>
      <vt:lpstr>Психолого – педагогическое сопровождение  образования включает занятия учителей-дефектологов, логопеда, педагога-психолога, музыкального работника, наблюдение ПМПк</vt:lpstr>
      <vt:lpstr>Структурное подразделение «Лекотека»</vt:lpstr>
      <vt:lpstr>Действующие программы по формированию инклюзивной среды</vt:lpstr>
      <vt:lpstr>Презентация PowerPoint</vt:lpstr>
      <vt:lpstr>Результаты работы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 речи   </dc:title>
  <dc:creator>user</dc:creator>
  <cp:lastModifiedBy>Natali</cp:lastModifiedBy>
  <cp:revision>16</cp:revision>
  <dcterms:created xsi:type="dcterms:W3CDTF">2015-02-06T11:08:13Z</dcterms:created>
  <dcterms:modified xsi:type="dcterms:W3CDTF">2015-02-14T10:51:47Z</dcterms:modified>
</cp:coreProperties>
</file>