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9" r:id="rId2"/>
    <p:sldId id="256" r:id="rId3"/>
    <p:sldId id="257" r:id="rId4"/>
    <p:sldId id="258" r:id="rId5"/>
    <p:sldId id="259" r:id="rId6"/>
    <p:sldId id="261" r:id="rId7"/>
    <p:sldId id="265" r:id="rId8"/>
    <p:sldId id="266" r:id="rId9"/>
    <p:sldId id="295" r:id="rId10"/>
    <p:sldId id="290" r:id="rId11"/>
    <p:sldId id="267" r:id="rId12"/>
    <p:sldId id="291" r:id="rId13"/>
    <p:sldId id="293" r:id="rId14"/>
    <p:sldId id="275" r:id="rId15"/>
    <p:sldId id="277" r:id="rId16"/>
    <p:sldId id="274" r:id="rId17"/>
    <p:sldId id="279" r:id="rId18"/>
    <p:sldId id="292" r:id="rId19"/>
    <p:sldId id="288" r:id="rId20"/>
    <p:sldId id="289" r:id="rId21"/>
    <p:sldId id="283" r:id="rId22"/>
    <p:sldId id="284" r:id="rId23"/>
    <p:sldId id="287" r:id="rId24"/>
    <p:sldId id="270" r:id="rId25"/>
    <p:sldId id="296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61" autoAdjust="0"/>
    <p:restoredTop sz="94660"/>
  </p:normalViewPr>
  <p:slideViewPr>
    <p:cSldViewPr>
      <p:cViewPr varScale="1">
        <p:scale>
          <a:sx n="60" d="100"/>
          <a:sy n="60" d="100"/>
        </p:scale>
        <p:origin x="-9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6D5EC-AF30-4D4B-8C7C-DDBC62EEB5DA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CB20-F192-474C-9401-0A06E1A650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9798-0D9A-40A2-8721-D7463B762BC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B1BA-B0D5-4C63-B8E9-887D7CD97E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4;&#1054;&#1041;&#1056;&#1054;&#1053;&#1045;&#1046;&#1045;&#1062;\Tyul_kanov-Rossiya-moyakupola-zolotye-minus(muzofon.com)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4;&#1054;&#1041;&#1056;&#1054;&#1053;&#1045;&#1046;&#1045;&#1062;\&#1042;&#1077;&#1089;&#1085;&#1091;&#1096;&#1082;&#1080;.mp3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4;&#1054;&#1041;&#1056;&#1054;&#1053;&#1045;&#1046;&#1045;&#1062;\minusovka-pesni-o-toy-vesne-Kino-idet(muzofon.com)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4;&#1054;&#1041;&#1056;&#1054;&#1053;&#1045;&#1046;&#1045;&#1062;\&#1044;&#1086;&#1073;&#1088;&#1099;&#1084;%20&#1078;&#1080;&#1090;&#1100;%20&#1085;&#1072;%20&#1073;&#1077;&#1083;&#1086;&#1084;%20&#1089;&#1074;&#1077;&#1090;&#1077;%20&#1074;&#1077;&#1089;&#1077;&#1083;&#1077;&#1081;%20(%20&#1080;&#1079;%20&#1084;-&#1092;%20-&#1051;&#1077;&#1086;&#1087;&#1086;&#1083;&#1100;&#1076;%20&#1080;%20&#1047;&#1086;&#1083;&#1086;&#1090;&#1072;&#1103;%20&#1088;&#1099;&#1073;&#1082;&#1072;-)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99000"/>
              </a:srgbClr>
            </a:gs>
            <a:gs pos="17999">
              <a:schemeClr val="bg2">
                <a:lumMod val="50000"/>
                <a:alpha val="74000"/>
              </a:schemeClr>
            </a:gs>
            <a:gs pos="36000">
              <a:srgbClr val="FFFF00">
                <a:alpha val="59000"/>
              </a:srgbClr>
            </a:gs>
            <a:gs pos="61000">
              <a:srgbClr val="00B050">
                <a:alpha val="57000"/>
              </a:srgbClr>
            </a:gs>
            <a:gs pos="82001">
              <a:srgbClr val="7030A0">
                <a:alpha val="43000"/>
              </a:srgbClr>
            </a:gs>
            <a:gs pos="100000">
              <a:srgbClr val="7030A0">
                <a:alpha val="50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Муниципальное казённое общеобразовательное учреждение</a:t>
            </a:r>
            <a:br>
              <a:rPr lang="ru-RU" sz="2000" b="1" i="1" dirty="0" smtClean="0"/>
            </a:br>
            <a:r>
              <a:rPr lang="ru-RU" sz="2000" b="1" i="1" dirty="0" err="1" smtClean="0"/>
              <a:t>Колодезянская</a:t>
            </a:r>
            <a:r>
              <a:rPr lang="ru-RU" sz="2000" b="1" i="1" dirty="0" smtClean="0"/>
              <a:t>  средняя общеобразовательная школа</a:t>
            </a:r>
            <a:endParaRPr lang="ru-RU" sz="2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8186766" cy="4340237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Номинация «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Доброволец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».</a:t>
            </a:r>
          </a:p>
          <a:p>
            <a:endParaRPr lang="ru-RU" b="1" dirty="0" smtClean="0"/>
          </a:p>
          <a:p>
            <a:pPr algn="r">
              <a:buNone/>
            </a:pPr>
            <a:r>
              <a:rPr lang="ru-RU" sz="1800" b="1" dirty="0" smtClean="0"/>
              <a:t>                                       </a:t>
            </a:r>
          </a:p>
          <a:p>
            <a:pPr algn="ctr">
              <a:buNone/>
            </a:pPr>
            <a:r>
              <a:rPr lang="ru-RU" sz="1800" b="1" dirty="0" smtClean="0"/>
              <a:t>                                                                                     </a:t>
            </a:r>
          </a:p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sz="1800" b="1" i="1" dirty="0" smtClean="0"/>
              <a:t>                                                                                             Претенденты:  </a:t>
            </a:r>
          </a:p>
          <a:p>
            <a:pPr algn="r">
              <a:buNone/>
            </a:pPr>
            <a:r>
              <a:rPr lang="ru-RU" sz="1800" b="1" dirty="0" err="1" smtClean="0"/>
              <a:t>Похабина</a:t>
            </a:r>
            <a:r>
              <a:rPr lang="ru-RU" sz="1800" b="1" dirty="0" smtClean="0"/>
              <a:t> Ольга Александровна,</a:t>
            </a:r>
          </a:p>
          <a:p>
            <a:pPr algn="r">
              <a:buNone/>
            </a:pPr>
            <a:r>
              <a:rPr lang="ru-RU" sz="1800" b="1" dirty="0" err="1" smtClean="0"/>
              <a:t>Агупова</a:t>
            </a:r>
            <a:r>
              <a:rPr lang="ru-RU" sz="1800" b="1" dirty="0" smtClean="0"/>
              <a:t> Александра Ильинична.</a:t>
            </a:r>
            <a:endParaRPr lang="ru-RU" sz="1800" b="1" dirty="0"/>
          </a:p>
        </p:txBody>
      </p:sp>
      <p:pic>
        <p:nvPicPr>
          <p:cNvPr id="5" name="Tyul_kanov-Rossiya-moyakupola-zolotye-minu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428604"/>
            <a:ext cx="304800" cy="304800"/>
          </a:xfrm>
          <a:prstGeom prst="rect">
            <a:avLst/>
          </a:prstGeom>
        </p:spPr>
      </p:pic>
      <p:pic>
        <p:nvPicPr>
          <p:cNvPr id="6" name="Picture 2" descr="C:\Documents and Settings\Саша\Рабочий стол\DSC02387.JPG"/>
          <p:cNvPicPr>
            <a:picLocks noChangeAspect="1" noChangeArrowheads="1"/>
          </p:cNvPicPr>
          <p:nvPr/>
        </p:nvPicPr>
        <p:blipFill>
          <a:blip r:embed="rId4" cstate="print"/>
          <a:srcRect l="22631" t="20010" r="41476" b="45238"/>
          <a:stretch>
            <a:fillRect/>
          </a:stretch>
        </p:blipFill>
        <p:spPr bwMode="auto">
          <a:xfrm>
            <a:off x="571472" y="2714620"/>
            <a:ext cx="4500594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7999">
              <a:srgbClr val="FFFF00">
                <a:alpha val="45000"/>
              </a:srgbClr>
            </a:gs>
            <a:gs pos="36000">
              <a:srgbClr val="FFC000"/>
            </a:gs>
            <a:gs pos="61000">
              <a:srgbClr val="FFFF00">
                <a:alpha val="26000"/>
              </a:srgbClr>
            </a:gs>
            <a:gs pos="82001">
              <a:srgbClr val="FF0000">
                <a:alpha val="91000"/>
              </a:srgbClr>
            </a:gs>
            <a:gs pos="100000">
              <a:schemeClr val="accent2">
                <a:lumMod val="75000"/>
                <a:alpha val="65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715404" cy="664371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      				 	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			</a:t>
            </a:r>
            <a:r>
              <a:rPr lang="ru-RU" sz="5100" dirty="0" smtClean="0"/>
              <a:t>									</a:t>
            </a:r>
            <a:r>
              <a:rPr lang="ru-RU" sz="5100" b="1" i="1" dirty="0" smtClean="0"/>
              <a:t>   Добровольная деятельность 						на благо других полезна, так как человек 		                                 занимается значимым делом, которое  даёт</a:t>
            </a:r>
          </a:p>
          <a:p>
            <a:pPr>
              <a:buNone/>
            </a:pPr>
            <a:r>
              <a:rPr lang="ru-RU" sz="5100" b="1" i="1" dirty="0" smtClean="0"/>
              <a:t>                                                  ему ощущение своей важности, нужности.</a:t>
            </a:r>
          </a:p>
          <a:p>
            <a:pPr>
              <a:buNone/>
            </a:pPr>
            <a:r>
              <a:rPr lang="ru-RU" sz="5100" dirty="0" smtClean="0"/>
              <a:t> </a:t>
            </a:r>
          </a:p>
          <a:p>
            <a:pPr>
              <a:buNone/>
            </a:pPr>
            <a:endParaRPr lang="ru-RU" sz="5100" dirty="0" smtClean="0"/>
          </a:p>
          <a:p>
            <a:endParaRPr lang="ru-RU" sz="5100" dirty="0" smtClean="0"/>
          </a:p>
          <a:p>
            <a:endParaRPr lang="ru-RU" sz="5100" dirty="0" smtClean="0"/>
          </a:p>
          <a:p>
            <a:endParaRPr lang="ru-RU" sz="5100" dirty="0" smtClean="0"/>
          </a:p>
          <a:p>
            <a:endParaRPr lang="ru-RU" sz="5100" dirty="0" smtClean="0"/>
          </a:p>
          <a:p>
            <a:endParaRPr lang="ru-RU" sz="5100" dirty="0" smtClean="0"/>
          </a:p>
          <a:p>
            <a:pPr algn="r">
              <a:buNone/>
            </a:pPr>
            <a:endParaRPr lang="ru-RU" sz="5100" b="1" i="1" dirty="0" smtClean="0"/>
          </a:p>
          <a:p>
            <a:pPr algn="r">
              <a:buNone/>
            </a:pPr>
            <a:r>
              <a:rPr lang="ru-RU" sz="5100" b="1" i="1" dirty="0" smtClean="0"/>
              <a:t>                                         Я хочу процитировать  слова философа  </a:t>
            </a:r>
            <a:r>
              <a:rPr lang="ru-RU" sz="5100" b="1" i="1" dirty="0" err="1" smtClean="0"/>
              <a:t>Гуаньцзы</a:t>
            </a:r>
            <a:r>
              <a:rPr lang="ru-RU" sz="5100" b="1" i="1" dirty="0" smtClean="0"/>
              <a:t>«Нужно отказаться от добрых слов</a:t>
            </a:r>
          </a:p>
          <a:p>
            <a:pPr algn="r">
              <a:buNone/>
            </a:pPr>
            <a:r>
              <a:rPr lang="ru-RU" sz="5100" b="1" i="1" dirty="0" smtClean="0"/>
              <a:t> и заниматься добрыми делами». </a:t>
            </a:r>
          </a:p>
          <a:p>
            <a:pPr algn="r">
              <a:buNone/>
            </a:pPr>
            <a:r>
              <a:rPr lang="ru-RU" sz="5100" dirty="0" smtClean="0"/>
              <a:t> </a:t>
            </a:r>
          </a:p>
          <a:p>
            <a:pPr algn="r">
              <a:buNone/>
            </a:pPr>
            <a:r>
              <a:rPr lang="ru-RU" sz="6700" dirty="0" smtClean="0"/>
              <a:t> </a:t>
            </a:r>
            <a:endParaRPr lang="ru-RU" sz="6700" dirty="0"/>
          </a:p>
        </p:txBody>
      </p:sp>
      <p:pic>
        <p:nvPicPr>
          <p:cNvPr id="8" name="Рисунок 7" descr="kvlEStbCVx8.jpg"/>
          <p:cNvPicPr>
            <a:picLocks noChangeAspect="1"/>
          </p:cNvPicPr>
          <p:nvPr/>
        </p:nvPicPr>
        <p:blipFill>
          <a:blip r:embed="rId2" cstate="print"/>
          <a:srcRect l="12166" r="21877" b="17664"/>
          <a:stretch>
            <a:fillRect/>
          </a:stretch>
        </p:blipFill>
        <p:spPr>
          <a:xfrm rot="20818854">
            <a:off x="421439" y="722600"/>
            <a:ext cx="2214546" cy="2091820"/>
          </a:xfrm>
          <a:prstGeom prst="snip2DiagRect">
            <a:avLst>
              <a:gd name="adj1" fmla="val 0"/>
              <a:gd name="adj2" fmla="val 2372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TFIfxxGC4fM.jpg"/>
          <p:cNvPicPr>
            <a:picLocks noChangeAspect="1"/>
          </p:cNvPicPr>
          <p:nvPr/>
        </p:nvPicPr>
        <p:blipFill>
          <a:blip r:embed="rId3"/>
          <a:srcRect t="13282" r="58722"/>
          <a:stretch>
            <a:fillRect/>
          </a:stretch>
        </p:blipFill>
        <p:spPr>
          <a:xfrm rot="21292845">
            <a:off x="1048494" y="3440444"/>
            <a:ext cx="1981802" cy="2774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92895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</a:rPr>
              <a:t>Давно ли каждый из нас делал доброе дело? Уступал старушке место в автобусе, давал нищему на хлеб, помогал другим не из чувства долга или корысти, а просто так?</a:t>
            </a:r>
            <a:b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</a:rPr>
              <a:t>Несколько десятков лет назад это было нормой жизни в России. Давайте так же все вместе будем работать над тем, чтобы это стало нашей нормой жизни и сегодня. Чтобы мы не теряли, а возрождали те нравственные качества, которые были основой жизни наших предков.</a:t>
            </a: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C:\Documents and Settings\Admin\Рабочий стол\ольга\фото для проекта\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214686"/>
            <a:ext cx="514353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0000"/>
              </a:srgbClr>
            </a:gs>
            <a:gs pos="17999">
              <a:srgbClr val="FFFF00">
                <a:alpha val="45000"/>
              </a:srgbClr>
            </a:gs>
            <a:gs pos="36000">
              <a:srgbClr val="FFC000">
                <a:alpha val="65000"/>
              </a:srgbClr>
            </a:gs>
            <a:gs pos="61000">
              <a:srgbClr val="FFFF00">
                <a:alpha val="67000"/>
              </a:srgbClr>
            </a:gs>
            <a:gs pos="82001">
              <a:srgbClr val="FF0000">
                <a:alpha val="67000"/>
              </a:srgbClr>
            </a:gs>
            <a:gs pos="100000">
              <a:schemeClr val="accent2">
                <a:lumMod val="75000"/>
                <a:alpha val="35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738210"/>
          </a:xfrm>
          <a:prstGeom prst="rect">
            <a:avLst/>
          </a:prstGeom>
          <a:solidFill>
            <a:srgbClr val="FF0000"/>
          </a:solidFill>
        </p:spPr>
        <p:txBody>
          <a:bodyPr wrap="none" fromWordArt="1">
            <a:prstTxWarp prst="textPlain">
              <a:avLst>
                <a:gd name="adj" fmla="val 50166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     «Мы все твои, Россия, дети!»           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814001"/>
            <a:ext cx="914400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7DEB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жизнь неумолима,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печаль гнетёт.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боль уж нестерпима,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Встань! Иди вперёд!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у друга горя много,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слёзы льёт,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Помоги, скажи сурово: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Встань! Иди вперёд!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7DE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sng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работы: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Вовлечение  детей с особенностями в развитии и детей, попавших в трудную жизненную ситуацию, в активную жизнь,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силу их возможностей.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/>
          </a:p>
          <a:p>
            <a:pPr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Зачастую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мы не думаем о том, кто же такие дети с ограниченными возможностями. 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Мы редко встречаем их на улицах, детских площадках, они не всегда ходят в обычные школы. Складывается впечатление, что таких детей не бывает или их мало. Дети с ограниченными возможностями изолированы от общества, они живут в своем закрытом, недоступном для нас мире. 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Но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эти дети рисуют, лепят, делают аппликации, шьют, их работы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наполнены эмоциями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переживаниями, радостью, восторгом и болью. Дети с ограниченными возможностями в силу своих «ограничений» воспринимают этот мир ярче, острее, эмоциональней, чем их здоровые сверстники. Они более усердны, вдумчивы и внимательны, так как их физические возможности ограниченны. И именно в занятиях творчеством дети-инвалиды находят отдушину в этом мире, творчество помогает в адаптации и реабилитации, оно является самовыражением и самореализацией.</a:t>
            </a:r>
          </a:p>
          <a:p>
            <a:pPr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нашей школе начались игровые занятия для детей с ограниченными возможностями здоровья. Специально подобранные игры позволяют детям в естественной и комфортной обстановке приобретать эмоциональный, социальный опыт, формировать предпосылки к учебной деятельности, получать новые знания через творчество, совершенствовать приобретенные навыки. Кроме того, в процессе игры осуществляется максимальное включение в работу  и членов семьи ребенка. </a:t>
            </a:r>
          </a:p>
        </p:txBody>
      </p:sp>
    </p:spTree>
  </p:cSld>
  <p:clrMapOvr>
    <a:masterClrMapping/>
  </p:clrMapOvr>
  <p:transition spd="slow" advClick="0" advTm="40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b75047ab8a8b3d_shor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8992" y="1214422"/>
            <a:ext cx="1785950" cy="1643074"/>
          </a:xfrm>
          <a:prstGeom prst="rect">
            <a:avLst/>
          </a:prstGeom>
        </p:spPr>
      </p:pic>
      <p:pic>
        <p:nvPicPr>
          <p:cNvPr id="5" name="Рисунок 4" descr="0_bc5a9_9a8a2f51_L.jpg"/>
          <p:cNvPicPr/>
          <p:nvPr/>
        </p:nvPicPr>
        <p:blipFill>
          <a:blip r:embed="rId3" cstate="print"/>
          <a:srcRect r="-500" b="49688"/>
          <a:stretch>
            <a:fillRect/>
          </a:stretch>
        </p:blipFill>
        <p:spPr>
          <a:xfrm>
            <a:off x="5286380" y="928670"/>
            <a:ext cx="3686175" cy="2286016"/>
          </a:xfrm>
          <a:prstGeom prst="rect">
            <a:avLst/>
          </a:prstGeom>
        </p:spPr>
      </p:pic>
      <p:pic>
        <p:nvPicPr>
          <p:cNvPr id="6" name="Рисунок 5" descr="p137__1__img_505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720" y="857232"/>
            <a:ext cx="3071834" cy="2357454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пальчики и ладошки пошли в ход!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G:\Новая папка\фото\IMG_20131017_1343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429000"/>
            <a:ext cx="32861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Новая папка\фото\IMG_20131017_1349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429000"/>
            <a:ext cx="332422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630495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Саша и Максим - частые гости у Кости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Новая папка\фото\IMG_20131017_1328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581275" cy="22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Новая папка\фото\IMG_20131017_1336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857232"/>
            <a:ext cx="2886074" cy="228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Новая папка\фото\IMG_20131017_133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85794"/>
            <a:ext cx="3105150" cy="234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214290"/>
            <a:ext cx="8215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Футбол очень увлекательная и развивающая игра!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G:\Н\DSCN16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328614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00" y="6357958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Совместные работы детей и родителей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E:\dsc_37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3767137" cy="27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alpha val="93000"/>
              </a:srgbClr>
            </a:gs>
            <a:gs pos="17999">
              <a:schemeClr val="accent3">
                <a:lumMod val="75000"/>
                <a:alpha val="40000"/>
              </a:schemeClr>
            </a:gs>
            <a:gs pos="36000">
              <a:srgbClr val="00B050">
                <a:alpha val="78000"/>
              </a:srgbClr>
            </a:gs>
            <a:gs pos="61000">
              <a:srgbClr val="FFFF00">
                <a:alpha val="30000"/>
              </a:srgbClr>
            </a:gs>
            <a:gs pos="82001">
              <a:srgbClr val="FF0000">
                <a:alpha val="67000"/>
              </a:srgbClr>
            </a:gs>
            <a:gs pos="100000">
              <a:schemeClr val="accent2">
                <a:lumMod val="75000"/>
                <a:alpha val="84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DCIM\104_PANA\P10408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Организовали занятия театрального кружка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 Лучик света»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E:\P10408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3500462" cy="274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P10408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86190"/>
            <a:ext cx="3429002" cy="2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:\SAM_5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143380"/>
            <a:ext cx="3429024" cy="2500330"/>
          </a:xfrm>
          <a:prstGeom prst="rect">
            <a:avLst/>
          </a:prstGeom>
          <a:noFill/>
        </p:spPr>
      </p:pic>
      <p:pic>
        <p:nvPicPr>
          <p:cNvPr id="7" name="Рисунок 6" descr="H:\getIрmage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143272" cy="2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:\nIju5lKO4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657248" cy="2440184"/>
          </a:xfrm>
          <a:prstGeom prst="rect">
            <a:avLst/>
          </a:prstGeom>
          <a:noFill/>
        </p:spPr>
      </p:pic>
      <p:pic>
        <p:nvPicPr>
          <p:cNvPr id="6146" name="Picture 2" descr="H:\P104089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0935" r="16853"/>
          <a:stretch>
            <a:fillRect/>
          </a:stretch>
        </p:blipFill>
        <p:spPr bwMode="auto">
          <a:xfrm>
            <a:off x="6429388" y="4071942"/>
            <a:ext cx="2442170" cy="2536459"/>
          </a:xfrm>
          <a:prstGeom prst="rect">
            <a:avLst/>
          </a:prstGeom>
          <a:noFill/>
        </p:spPr>
      </p:pic>
      <p:pic>
        <p:nvPicPr>
          <p:cNvPr id="9" name="Picture 2" descr="H:\NUhfBqBuF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143116"/>
            <a:ext cx="3714744" cy="26257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57290" y="357166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Вместе мы сила!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502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786190"/>
            <a:ext cx="3707877" cy="2780908"/>
          </a:xfrm>
        </p:spPr>
      </p:pic>
      <p:pic>
        <p:nvPicPr>
          <p:cNvPr id="3" name="Picture 5" descr="H:\Вика 3 этаж\IMG_0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86190"/>
            <a:ext cx="3929090" cy="2714644"/>
          </a:xfrm>
          <a:prstGeom prst="rect">
            <a:avLst/>
          </a:prstGeom>
          <a:noFill/>
        </p:spPr>
      </p:pic>
      <p:pic>
        <p:nvPicPr>
          <p:cNvPr id="1026" name="Picture 2" descr="C:\Documents and Settings\Саша\Рабочий стол\0b194e2697ac8c74af3cd9194ea691c7.jpeg"/>
          <p:cNvPicPr>
            <a:picLocks noChangeAspect="1" noChangeArrowheads="1"/>
          </p:cNvPicPr>
          <p:nvPr/>
        </p:nvPicPr>
        <p:blipFill>
          <a:blip r:embed="rId5"/>
          <a:srcRect l="26795"/>
          <a:stretch>
            <a:fillRect/>
          </a:stretch>
        </p:blipFill>
        <p:spPr bwMode="auto">
          <a:xfrm>
            <a:off x="571473" y="785794"/>
            <a:ext cx="3777430" cy="2643206"/>
          </a:xfrm>
          <a:prstGeom prst="rect">
            <a:avLst/>
          </a:prstGeom>
          <a:noFill/>
        </p:spPr>
      </p:pic>
      <p:pic>
        <p:nvPicPr>
          <p:cNvPr id="1027" name="Picture 3" descr="C:\Documents and Settings\Саша\Рабочий стол\hip-hop-dlja-detej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714356"/>
            <a:ext cx="3871207" cy="27146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85918" y="21429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Танцы нам помогают!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Весну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214282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Есть проблема!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45974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из самых острых вопросов, регулярно обсуждающихся в СМИ,  это нехватка мест в детских дошкольных учреждениях. На наш взгляд, это связано с недостатком самих таких учреждений. Родители из этой ситуации выходят по-разному.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Ещё в 2011 году, когда проходили выборы депутатов в областную Думу, кандидат по 20-му округу Игорь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Алименко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сказал: «Одна из важнейших задач власти сократить очередь в детские сады. Сегодня в районе она превышает 200 человек. Охват дошкольным образованием составляет лишь 21% населения».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Да, мы не можем построить детский сад, но мы можем заниматься с детьми, которые не посещают детский сад.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Заниматься чем, где и для чего? Вот те вопросы, которые мы вначале задали себе.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ru-RU" sz="1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Заниматься для чего и чем?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того, чтобы научить детей общаться в коллективе.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того, что научить детей различным играм, лепке из теста, оригами.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того, чтобы привлечь ребят и их родителей к здоровому образу жизни. Ведь чего скрывать, что большинство молодых мам, гуляя с детьми, сами часто употребляют пиво, курят. А это всё видят дети.</a:t>
            </a:r>
          </a:p>
          <a:p>
            <a:pPr>
              <a:buNone/>
            </a:pPr>
            <a:r>
              <a:rPr lang="ru-RU" sz="1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мы?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Мы-   это волонтёры МКОУ «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Колодезянская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СОШ».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30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Давайте знакомиться!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форум добровольческих команд\P1040401.JPG"/>
          <p:cNvPicPr>
            <a:picLocks noChangeAspect="1" noChangeArrowheads="1"/>
          </p:cNvPicPr>
          <p:nvPr/>
        </p:nvPicPr>
        <p:blipFill>
          <a:blip r:embed="rId2" cstate="print"/>
          <a:srcRect l="15152" t="8621" r="24242" b="15517"/>
          <a:stretch>
            <a:fillRect/>
          </a:stretch>
        </p:blipFill>
        <p:spPr bwMode="auto">
          <a:xfrm>
            <a:off x="1000100" y="857232"/>
            <a:ext cx="7286676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etIыmage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4587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5357826"/>
            <a:ext cx="83582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я хочу в садик!</a:t>
            </a:r>
            <a:endParaRPr lang="ru-RU" sz="20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7999">
              <a:srgbClr val="FFFF00">
                <a:alpha val="45000"/>
              </a:srgbClr>
            </a:gs>
            <a:gs pos="36000">
              <a:srgbClr val="FFC000"/>
            </a:gs>
            <a:gs pos="61000">
              <a:srgbClr val="FFFF00">
                <a:alpha val="26000"/>
              </a:srgbClr>
            </a:gs>
            <a:gs pos="82001">
              <a:srgbClr val="FF0000">
                <a:alpha val="56000"/>
              </a:srgbClr>
            </a:gs>
            <a:gs pos="100000">
              <a:schemeClr val="accent2">
                <a:lumMod val="75000"/>
                <a:alpha val="67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\DSC03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7860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\DSC030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20717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\DSC030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786058"/>
            <a:ext cx="2000264" cy="17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\DSC030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57166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5" descr="F:\Биология\Биология Альбина\Спортивные соревнования\Турслет\getImageee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071810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Мои документы\download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85728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14942" y="6215082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Умеем рисовать!</a:t>
            </a:r>
            <a:endParaRPr lang="ru-RU" sz="2000" b="1" i="1" dirty="0"/>
          </a:p>
        </p:txBody>
      </p:sp>
      <p:pic>
        <p:nvPicPr>
          <p:cNvPr id="1026" name="Picture 2" descr="E:\фото\P1050283.JPG"/>
          <p:cNvPicPr>
            <a:picLocks noChangeAspect="1" noChangeArrowheads="1"/>
          </p:cNvPicPr>
          <p:nvPr/>
        </p:nvPicPr>
        <p:blipFill>
          <a:blip r:embed="rId8" cstate="print"/>
          <a:srcRect l="20930" r="37209"/>
          <a:stretch>
            <a:fillRect/>
          </a:stretch>
        </p:blipFill>
        <p:spPr bwMode="auto">
          <a:xfrm>
            <a:off x="1285852" y="4929198"/>
            <a:ext cx="1714512" cy="15128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8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1080"/>
          <a:stretch>
            <a:fillRect/>
          </a:stretch>
        </p:blipFill>
        <p:spPr>
          <a:xfrm>
            <a:off x="500034" y="928670"/>
            <a:ext cx="4071966" cy="2571768"/>
          </a:xfrm>
        </p:spPr>
      </p:pic>
      <p:pic>
        <p:nvPicPr>
          <p:cNvPr id="5" name="Рисунок 4" descr="C:\DOCUME~1\86A9~1\LOCALS~1\Temp\FineReader10\media\image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15011" y="-29"/>
            <a:ext cx="2714644" cy="3571901"/>
          </a:xfrm>
          <a:prstGeom prst="rect">
            <a:avLst/>
          </a:prstGeom>
          <a:noFill/>
        </p:spPr>
      </p:pic>
      <p:pic>
        <p:nvPicPr>
          <p:cNvPr id="16386" name="Picture 2" descr="G:\фото\P1080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00438"/>
            <a:ext cx="3729929" cy="3071834"/>
          </a:xfrm>
          <a:prstGeom prst="rect">
            <a:avLst/>
          </a:prstGeom>
          <a:noFill/>
        </p:spPr>
      </p:pic>
      <p:pic>
        <p:nvPicPr>
          <p:cNvPr id="7" name="Рисунок 6" descr="C:\DOCUME~1\86A9~1\LOCALS~1\Temp\FineReader10\media\image1.jpeg"/>
          <p:cNvPicPr/>
          <p:nvPr/>
        </p:nvPicPr>
        <p:blipFill>
          <a:blip r:embed="rId5" cstate="print"/>
          <a:srcRect r="2703"/>
          <a:stretch>
            <a:fillRect/>
          </a:stretch>
        </p:blipFill>
        <p:spPr bwMode="auto">
          <a:xfrm rot="5400000">
            <a:off x="1142976" y="3071810"/>
            <a:ext cx="2571768" cy="4000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285728"/>
            <a:ext cx="2956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Игры на воздухе – класс!</a:t>
            </a:r>
            <a:endParaRPr lang="ru-RU" sz="2000" b="1" i="1" dirty="0"/>
          </a:p>
        </p:txBody>
      </p:sp>
    </p:spTree>
  </p:cSld>
  <p:clrMapOvr>
    <a:masterClrMapping/>
  </p:clrMapOvr>
  <p:transition spd="slow" advClick="0" advTm="7000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Admin\Мои документы\DSC007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3532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Мои документы\DSC00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214554"/>
            <a:ext cx="314327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Мои документы\DSC007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00504"/>
            <a:ext cx="3357586" cy="269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000496" y="1071546"/>
            <a:ext cx="4430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ШОУ 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</a:t>
            </a:r>
            <a:r>
              <a:rPr lang="ru-RU" sz="2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МЫЛЬНЫХ </a:t>
            </a:r>
            <a:r>
              <a:rPr lang="ru-RU" sz="32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ПУЗЫРЕЙ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Все эти проекты мы смогли воплотить в жизнь благодаря нашим координаторам.</a:t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Вы думаете, что  они только руководят?  А вот и нет! Посмотрите</a:t>
            </a:r>
            <a:r>
              <a:rPr lang="ru-RU" sz="1800" b="1" i="1" dirty="0" smtClean="0">
                <a:solidFill>
                  <a:schemeClr val="bg2">
                    <a:lumMod val="50000"/>
                  </a:schemeClr>
                </a:solidFill>
              </a:rPr>
              <a:t>!</a:t>
            </a:r>
            <a:endParaRPr lang="ru-RU" sz="1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F:\фото\P1040362.JPG"/>
          <p:cNvPicPr>
            <a:picLocks noChangeAspect="1" noChangeArrowheads="1"/>
          </p:cNvPicPr>
          <p:nvPr/>
        </p:nvPicPr>
        <p:blipFill>
          <a:blip r:embed="rId2" cstate="print"/>
          <a:srcRect l="6897" t="9091" b="23636"/>
          <a:stretch>
            <a:fillRect/>
          </a:stretch>
        </p:blipFill>
        <p:spPr bwMode="auto">
          <a:xfrm>
            <a:off x="428596" y="3786190"/>
            <a:ext cx="3571900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2150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 зарядке зажигают!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F:\фото\P1040366.JPG"/>
          <p:cNvPicPr>
            <a:picLocks noChangeAspect="1" noChangeArrowheads="1"/>
          </p:cNvPicPr>
          <p:nvPr/>
        </p:nvPicPr>
        <p:blipFill>
          <a:blip r:embed="rId3" cstate="print"/>
          <a:srcRect b="17949"/>
          <a:stretch>
            <a:fillRect/>
          </a:stretch>
        </p:blipFill>
        <p:spPr bwMode="auto">
          <a:xfrm>
            <a:off x="571472" y="1285860"/>
            <a:ext cx="3286148" cy="2286016"/>
          </a:xfrm>
          <a:prstGeom prst="rect">
            <a:avLst/>
          </a:prstGeom>
          <a:noFill/>
        </p:spPr>
      </p:pic>
      <p:pic>
        <p:nvPicPr>
          <p:cNvPr id="9" name="Picture 3" descr="E:\форум добровольческих команд\P10403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0742" y="1285860"/>
            <a:ext cx="3671480" cy="2286016"/>
          </a:xfrm>
          <a:prstGeom prst="rect">
            <a:avLst/>
          </a:prstGeom>
          <a:noFill/>
        </p:spPr>
      </p:pic>
      <p:pic>
        <p:nvPicPr>
          <p:cNvPr id="11" name="Picture 3" descr="C:\Documents and Settings\Саша\Рабочий стол\DSCN3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786190"/>
            <a:ext cx="2214578" cy="2714644"/>
          </a:xfrm>
          <a:prstGeom prst="rect">
            <a:avLst/>
          </a:prstGeom>
          <a:noFill/>
        </p:spPr>
      </p:pic>
      <p:pic>
        <p:nvPicPr>
          <p:cNvPr id="12" name="Picture 2" descr="C:\Documents and Settings\Саша\Рабочий стол\P1030019.JPG"/>
          <p:cNvPicPr>
            <a:picLocks noChangeAspect="1" noChangeArrowheads="1"/>
          </p:cNvPicPr>
          <p:nvPr/>
        </p:nvPicPr>
        <p:blipFill>
          <a:blip r:embed="rId6" cstate="print"/>
          <a:srcRect l="22917" r="6249"/>
          <a:stretch>
            <a:fillRect/>
          </a:stretch>
        </p:blipFill>
        <p:spPr bwMode="auto">
          <a:xfrm>
            <a:off x="4214810" y="3786190"/>
            <a:ext cx="2428892" cy="273611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86380" y="6215082"/>
            <a:ext cx="31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Вершины покоряют!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817198">
            <a:off x="6296674" y="2985545"/>
            <a:ext cx="244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Дают мастер -  класс !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4348" y="3214686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92D050"/>
                </a:solidFill>
              </a:rPr>
              <a:t>Наставляют!</a:t>
            </a:r>
            <a:endParaRPr lang="ru-RU" b="1" i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alpha val="93000"/>
              </a:srgbClr>
            </a:gs>
            <a:gs pos="17999">
              <a:schemeClr val="accent3">
                <a:lumMod val="75000"/>
                <a:alpha val="40000"/>
              </a:schemeClr>
            </a:gs>
            <a:gs pos="36000">
              <a:srgbClr val="00B050">
                <a:alpha val="56000"/>
              </a:srgbClr>
            </a:gs>
            <a:gs pos="61000">
              <a:srgbClr val="FFFF00">
                <a:alpha val="30000"/>
              </a:srgbClr>
            </a:gs>
            <a:gs pos="82001">
              <a:srgbClr val="FF0000">
                <a:alpha val="67000"/>
              </a:srgbClr>
            </a:gs>
            <a:gs pos="100000">
              <a:schemeClr val="accent2">
                <a:lumMod val="75000"/>
                <a:alpha val="12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Наши работы оценили!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Documents and Settings\Саша\Рабочий стол\P104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3357586" cy="2670807"/>
          </a:xfrm>
          <a:prstGeom prst="rect">
            <a:avLst/>
          </a:prstGeom>
          <a:noFill/>
        </p:spPr>
      </p:pic>
      <p:pic>
        <p:nvPicPr>
          <p:cNvPr id="1027" name="Picture 3" descr="C:\Documents and Settings\Саша\Рабочий стол\sFyzn0gFw9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6052">
            <a:off x="616082" y="4570368"/>
            <a:ext cx="1428734" cy="1785950"/>
          </a:xfrm>
          <a:prstGeom prst="rect">
            <a:avLst/>
          </a:prstGeom>
          <a:noFill/>
        </p:spPr>
      </p:pic>
      <p:pic>
        <p:nvPicPr>
          <p:cNvPr id="1029" name="Picture 5" descr="C:\Documents and Settings\Саша\Рабочий стол\qokMnwxzufs.jpg"/>
          <p:cNvPicPr>
            <a:picLocks noChangeAspect="1" noChangeArrowheads="1"/>
          </p:cNvPicPr>
          <p:nvPr/>
        </p:nvPicPr>
        <p:blipFill>
          <a:blip r:embed="rId4" cstate="print"/>
          <a:srcRect l="13235" t="8731" b="24447"/>
          <a:stretch>
            <a:fillRect/>
          </a:stretch>
        </p:blipFill>
        <p:spPr bwMode="auto">
          <a:xfrm>
            <a:off x="428596" y="357166"/>
            <a:ext cx="4025355" cy="2857520"/>
          </a:xfrm>
          <a:prstGeom prst="rect">
            <a:avLst/>
          </a:prstGeom>
          <a:noFill/>
        </p:spPr>
      </p:pic>
      <p:pic>
        <p:nvPicPr>
          <p:cNvPr id="7" name="Picture 3" descr="C:\Documents and Settings\Саша\Рабочий стол\Новая папка\P1010996.JPG"/>
          <p:cNvPicPr>
            <a:picLocks noChangeAspect="1" noChangeArrowheads="1"/>
          </p:cNvPicPr>
          <p:nvPr/>
        </p:nvPicPr>
        <p:blipFill>
          <a:blip r:embed="rId5" cstate="print"/>
          <a:srcRect l="33427" t="13574" r="29874" b="37495"/>
          <a:stretch>
            <a:fillRect/>
          </a:stretch>
        </p:blipFill>
        <p:spPr bwMode="auto">
          <a:xfrm>
            <a:off x="5286380" y="1000108"/>
            <a:ext cx="2857520" cy="2313230"/>
          </a:xfrm>
          <a:prstGeom prst="rect">
            <a:avLst/>
          </a:prstGeom>
          <a:noFill/>
        </p:spPr>
      </p:pic>
      <p:pic>
        <p:nvPicPr>
          <p:cNvPr id="9" name="Рисунок 8" descr="v9mPqLj2XKg.jpg"/>
          <p:cNvPicPr>
            <a:picLocks noChangeAspect="1"/>
          </p:cNvPicPr>
          <p:nvPr/>
        </p:nvPicPr>
        <p:blipFill>
          <a:blip r:embed="rId6"/>
          <a:srcRect b="28920"/>
          <a:stretch>
            <a:fillRect/>
          </a:stretch>
        </p:blipFill>
        <p:spPr>
          <a:xfrm>
            <a:off x="4143372" y="3643314"/>
            <a:ext cx="4500594" cy="285752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И в заключении…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9644098" cy="4411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/>
              <a:t>    Ольга Александровна и Александра Ильинична</a:t>
            </a:r>
          </a:p>
          <a:p>
            <a:pPr>
              <a:buNone/>
            </a:pPr>
            <a:r>
              <a:rPr lang="ru-RU" sz="2800" b="1" i="1" dirty="0" smtClean="0"/>
              <a:t>    учат нас быть добрым ко всем, и не просто добрым,</a:t>
            </a:r>
          </a:p>
          <a:p>
            <a:pPr>
              <a:buNone/>
            </a:pPr>
            <a:r>
              <a:rPr lang="ru-RU" sz="2800" b="1" i="1" dirty="0" smtClean="0"/>
              <a:t>             а добрым безгранично и бескорыстно.</a:t>
            </a:r>
          </a:p>
          <a:p>
            <a:pPr>
              <a:buNone/>
            </a:pPr>
            <a:r>
              <a:rPr lang="ru-RU" sz="2800" b="1" i="1" dirty="0" smtClean="0"/>
              <a:t> « Помните, если человек ожидает благодарности</a:t>
            </a:r>
          </a:p>
          <a:p>
            <a:pPr algn="ctr">
              <a:buNone/>
            </a:pPr>
            <a:r>
              <a:rPr lang="ru-RU" sz="2800" b="1" i="1" dirty="0" smtClean="0"/>
              <a:t>     за свою доброту, это не настоящая доброта!»                    </a:t>
            </a:r>
            <a:r>
              <a:rPr lang="ru-RU" sz="2800" b="1" i="1" u="sng" dirty="0" smtClean="0"/>
              <a:t>Дарите доброту спонтанно…</a:t>
            </a:r>
            <a:endParaRPr lang="ru-RU" sz="2800" b="1" i="1" u="sng" dirty="0"/>
          </a:p>
        </p:txBody>
      </p:sp>
    </p:spTree>
  </p:cSld>
  <p:clrMapOvr>
    <a:masterClrMapping/>
  </p:clrMapOvr>
  <p:transition spd="slow" advClick="0" advTm="7000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FF0000"/>
                </a:solidFill>
              </a:rPr>
              <a:t>Это мы!  « Мы – новое поколение!»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70C0"/>
                </a:solidFill>
              </a:rPr>
              <a:t>Так называется наше волонтёрская организация, которая берёт начало с 2008 года.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P1050273.JPG"/>
          <p:cNvPicPr>
            <a:picLocks noChangeAspect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>
          <a:xfrm>
            <a:off x="642910" y="1857364"/>
            <a:ext cx="7786741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37000"/>
              </a:srgbClr>
            </a:gs>
            <a:gs pos="17999">
              <a:schemeClr val="tx2">
                <a:lumMod val="60000"/>
                <a:lumOff val="40000"/>
                <a:alpha val="73000"/>
              </a:schemeClr>
            </a:gs>
            <a:gs pos="36000">
              <a:srgbClr val="9966FF">
                <a:alpha val="69000"/>
              </a:srgbClr>
            </a:gs>
            <a:gs pos="61000">
              <a:srgbClr val="7030A0">
                <a:alpha val="45000"/>
              </a:srgbClr>
            </a:gs>
            <a:gs pos="82001">
              <a:srgbClr val="92D050"/>
            </a:gs>
            <a:gs pos="100000">
              <a:srgbClr val="00B050">
                <a:alpha val="64000"/>
              </a:srgb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А это наши координаторы!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Саша\Рабочий стол\getImaрge.jpeg"/>
          <p:cNvPicPr>
            <a:picLocks noChangeAspect="1" noChangeArrowheads="1"/>
          </p:cNvPicPr>
          <p:nvPr/>
        </p:nvPicPr>
        <p:blipFill>
          <a:blip r:embed="rId2" cstate="print"/>
          <a:srcRect l="13672" t="4687" r="37109" b="23437"/>
          <a:stretch>
            <a:fillRect/>
          </a:stretch>
        </p:blipFill>
        <p:spPr bwMode="auto">
          <a:xfrm>
            <a:off x="1214414" y="1214422"/>
            <a:ext cx="6643734" cy="50768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alpha val="64000"/>
              </a:srgbClr>
            </a:gs>
            <a:gs pos="17999">
              <a:srgbClr val="92D050">
                <a:alpha val="41000"/>
              </a:srgbClr>
            </a:gs>
            <a:gs pos="36000">
              <a:srgbClr val="FFFF00">
                <a:alpha val="18000"/>
              </a:srgbClr>
            </a:gs>
            <a:gs pos="61000">
              <a:schemeClr val="accent3">
                <a:lumMod val="75000"/>
                <a:alpha val="24000"/>
              </a:schemeClr>
            </a:gs>
            <a:gs pos="82001">
              <a:srgbClr val="92D050">
                <a:alpha val="22000"/>
              </a:srgbClr>
            </a:gs>
            <a:gs pos="100000">
              <a:srgbClr val="00B050">
                <a:alpha val="48000"/>
              </a:srgb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Мы хотим рассказать о некоторых социально значимых проектах, реализованных на территории нашего посёлка.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928802"/>
            <a:ext cx="2786082" cy="3416320"/>
          </a:xfrm>
          <a:prstGeom prst="rect">
            <a:avLst/>
          </a:prstGeom>
          <a:solidFill>
            <a:schemeClr val="accent6">
              <a:lumMod val="50000"/>
              <a:alpha val="37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VIII</a:t>
            </a: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акция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 Гражданин Воронежского края – гражданин России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en-US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Номинация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«Проекты общественного взаимодействия»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Парку Память быть</a:t>
            </a: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Работу выполнила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группа учащихся     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7,9 классов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МОУ «</a:t>
            </a:r>
            <a:r>
              <a:rPr lang="ru-RU" sz="12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Колодезянская</a:t>
            </a: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СОШ»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Каширского  района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Воронежской области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2008г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одержимое 2"/>
          <p:cNvSpPr>
            <a:spLocks noGrp="1"/>
          </p:cNvSpPr>
          <p:nvPr>
            <p:ph idx="1"/>
          </p:nvPr>
        </p:nvSpPr>
        <p:spPr>
          <a:xfrm>
            <a:off x="3143240" y="1857364"/>
            <a:ext cx="3071834" cy="4000528"/>
          </a:xfrm>
          <a:solidFill>
            <a:srgbClr val="92D050">
              <a:alpha val="38000"/>
            </a:srgbClr>
          </a:solidFill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4000" b="1" dirty="0" smtClean="0"/>
              <a:t>X</a:t>
            </a:r>
            <a:r>
              <a:rPr lang="en-US" sz="4000" b="1" dirty="0" smtClean="0"/>
              <a:t>IV </a:t>
            </a:r>
            <a:r>
              <a:rPr lang="ru-RU" sz="4000" b="1" dirty="0" smtClean="0"/>
              <a:t>районный конкурс социальных проектов</a:t>
            </a:r>
            <a:endParaRPr lang="ru-RU" sz="4000" dirty="0" smtClean="0"/>
          </a:p>
          <a:p>
            <a:pPr algn="ctr">
              <a:buNone/>
            </a:pPr>
            <a:r>
              <a:rPr lang="ru-RU" sz="4000" b="1" dirty="0" smtClean="0"/>
              <a:t>«Гражданин Воронежского края – гражданин России»</a:t>
            </a:r>
            <a:endParaRPr lang="ru-RU" sz="4000" dirty="0" smtClean="0"/>
          </a:p>
          <a:p>
            <a:pPr algn="ctr">
              <a:buNone/>
            </a:pPr>
            <a:r>
              <a:rPr lang="ru-RU" sz="4000" b="1" dirty="0" smtClean="0"/>
              <a:t>(в рамках Всероссийской акции «Я – гражданин России»)</a:t>
            </a:r>
            <a:endParaRPr lang="ru-RU" sz="4000" dirty="0" smtClean="0"/>
          </a:p>
          <a:p>
            <a:pPr algn="ctr">
              <a:buNone/>
            </a:pPr>
            <a:endParaRPr lang="ru-RU" sz="4000" u="sng" dirty="0" smtClean="0"/>
          </a:p>
          <a:p>
            <a:pPr algn="ctr">
              <a:buNone/>
            </a:pPr>
            <a:r>
              <a:rPr lang="ru-RU" sz="4000" u="sng" dirty="0" smtClean="0"/>
              <a:t>Номинация:</a:t>
            </a:r>
            <a:endParaRPr lang="ru-RU" sz="4000" dirty="0" smtClean="0"/>
          </a:p>
          <a:p>
            <a:pPr algn="ctr">
              <a:buNone/>
            </a:pPr>
            <a:r>
              <a:rPr lang="ru-RU" sz="4000" dirty="0" smtClean="0"/>
              <a:t>«Социальные проблемы».</a:t>
            </a:r>
          </a:p>
          <a:p>
            <a:pPr algn="ctr">
              <a:buNone/>
            </a:pPr>
            <a:r>
              <a:rPr lang="ru-RU" sz="4000" u="sng" dirty="0" smtClean="0"/>
              <a:t>Тип взаимодействия проектных групп с разными слоями общества:</a:t>
            </a:r>
            <a:endParaRPr lang="ru-RU" sz="4000" dirty="0" smtClean="0"/>
          </a:p>
          <a:p>
            <a:pPr algn="ctr">
              <a:buNone/>
            </a:pPr>
            <a:r>
              <a:rPr lang="ru-RU" sz="4000" dirty="0" smtClean="0"/>
              <a:t>«Добровольческие проекты»</a:t>
            </a:r>
          </a:p>
          <a:p>
            <a:pPr algn="ctr">
              <a:buNone/>
            </a:pPr>
            <a:r>
              <a:rPr lang="ru-RU" sz="5600" b="1" i="1" dirty="0" smtClean="0"/>
              <a:t>«Мы все твои, Россия, дети!».</a:t>
            </a:r>
            <a:endParaRPr lang="ru-RU" sz="5600" b="1" dirty="0" smtClean="0"/>
          </a:p>
          <a:p>
            <a:pPr algn="ctr">
              <a:buNone/>
            </a:pPr>
            <a:r>
              <a:rPr lang="ru-RU" sz="4000" dirty="0" smtClean="0"/>
              <a:t>                                                                                                        Авторы: </a:t>
            </a:r>
          </a:p>
          <a:p>
            <a:pPr marL="36000" indent="-360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 smtClean="0"/>
              <a:t>		1. </a:t>
            </a:r>
            <a:r>
              <a:rPr lang="ru-RU" sz="4000" dirty="0" err="1" smtClean="0"/>
              <a:t>Агупова</a:t>
            </a:r>
            <a:r>
              <a:rPr lang="ru-RU" sz="4000" dirty="0" smtClean="0"/>
              <a:t> Екатерина Андреевна; </a:t>
            </a:r>
          </a:p>
          <a:p>
            <a:pPr algn="ctr">
              <a:buNone/>
            </a:pPr>
            <a:r>
              <a:rPr lang="ru-RU" sz="4000" dirty="0" smtClean="0"/>
              <a:t>           		    2. </a:t>
            </a:r>
            <a:r>
              <a:rPr lang="ru-RU" sz="4000" dirty="0" err="1" smtClean="0"/>
              <a:t>Нехаев</a:t>
            </a:r>
            <a:r>
              <a:rPr lang="ru-RU" sz="4000" dirty="0" smtClean="0"/>
              <a:t> Иван Сергеевич.		</a:t>
            </a:r>
          </a:p>
          <a:p>
            <a:pPr algn="r">
              <a:buNone/>
            </a:pPr>
            <a:r>
              <a:rPr lang="ru-RU" sz="4000" dirty="0" smtClean="0"/>
              <a:t>                                                                                                                                                                            Руководители:  </a:t>
            </a:r>
          </a:p>
          <a:p>
            <a:pPr algn="r">
              <a:buNone/>
            </a:pPr>
            <a:r>
              <a:rPr lang="ru-RU" sz="4000" dirty="0" smtClean="0"/>
              <a:t>1.Похабина Ольга Александровна-  </a:t>
            </a:r>
          </a:p>
          <a:p>
            <a:pPr algn="r">
              <a:buNone/>
            </a:pPr>
            <a:r>
              <a:rPr lang="ru-RU" sz="4000" dirty="0" smtClean="0"/>
              <a:t>                                                               учитель биологии </a:t>
            </a:r>
          </a:p>
          <a:p>
            <a:pPr algn="r">
              <a:buNone/>
            </a:pPr>
            <a:r>
              <a:rPr lang="ru-RU" sz="4000" dirty="0" smtClean="0"/>
              <a:t>                               2. </a:t>
            </a:r>
            <a:r>
              <a:rPr lang="ru-RU" sz="4000" dirty="0" err="1" smtClean="0"/>
              <a:t>Агупова</a:t>
            </a:r>
            <a:r>
              <a:rPr lang="ru-RU" sz="4000" dirty="0" smtClean="0"/>
              <a:t> Александра Ильинична-               </a:t>
            </a:r>
          </a:p>
          <a:p>
            <a:pPr algn="r">
              <a:buNone/>
            </a:pPr>
            <a:r>
              <a:rPr lang="ru-RU" sz="4000" dirty="0" smtClean="0"/>
              <a:t>                                                               учитель географии</a:t>
            </a:r>
          </a:p>
          <a:p>
            <a:pPr algn="r">
              <a:buNone/>
            </a:pPr>
            <a:r>
              <a:rPr lang="ru-RU" sz="4000" dirty="0" smtClean="0"/>
              <a:t>                                           	 </a:t>
            </a:r>
          </a:p>
          <a:p>
            <a:pPr algn="ctr">
              <a:buNone/>
            </a:pPr>
            <a:r>
              <a:rPr lang="ru-RU" sz="4000" dirty="0" smtClean="0"/>
              <a:t>п.Колодезный-2014 г.</a:t>
            </a:r>
            <a:endParaRPr lang="ru-RU" sz="4000" dirty="0"/>
          </a:p>
        </p:txBody>
      </p:sp>
      <p:pic>
        <p:nvPicPr>
          <p:cNvPr id="26" name="Рисунок 25" descr="C:\Documents and Settings\Admin\Рабочий стол\ольга\фото для проекта\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143380"/>
            <a:ext cx="928694" cy="86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6215074" y="1571612"/>
            <a:ext cx="271464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«Островок Детства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6572264" y="2143116"/>
            <a:ext cx="2177169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05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50" b="1" u="sng" dirty="0" smtClean="0"/>
              <a:t>    </a:t>
            </a:r>
            <a:r>
              <a:rPr kumimoji="0" lang="ru-RU" sz="105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Сроки и место реализации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50" b="1" dirty="0" smtClean="0"/>
              <a:t>      </a:t>
            </a:r>
            <a:r>
              <a:rPr kumimoji="0" lang="ru-RU" sz="105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июнь-февраль 2013 года  п.Колодезный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05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Каширского района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6643702" y="2714620"/>
            <a:ext cx="2036332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1100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1100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1100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1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Целевая </a:t>
            </a:r>
            <a:r>
              <a:rPr lang="ru-RU" sz="11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группа проекта</a:t>
            </a:r>
            <a:r>
              <a:rPr lang="ru-RU" sz="1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1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,не посещающие детские дошкольные учреждения.</a:t>
            </a:r>
            <a:endParaRPr lang="ru-RU" sz="1100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" name="Содержимое 3" descr="getIыmage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143380"/>
            <a:ext cx="1785950" cy="95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7000892" y="4714884"/>
            <a:ext cx="1643074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050" b="1" i="1" dirty="0" smtClean="0">
              <a:latin typeface="Calibri" pitchFamily="34" charset="0"/>
            </a:endParaRPr>
          </a:p>
          <a:p>
            <a:endParaRPr lang="ru-RU" sz="1050" b="1" i="1" dirty="0" smtClean="0">
              <a:latin typeface="Calibri" pitchFamily="34" charset="0"/>
            </a:endParaRPr>
          </a:p>
          <a:p>
            <a:r>
              <a:rPr lang="ru-RU" sz="1050" b="1" i="1" dirty="0" smtClean="0">
                <a:latin typeface="Calibri" pitchFamily="34" charset="0"/>
              </a:rPr>
              <a:t>И </a:t>
            </a:r>
            <a:r>
              <a:rPr lang="ru-RU" sz="1050" b="1" i="1" dirty="0">
                <a:latin typeface="Calibri" pitchFamily="34" charset="0"/>
              </a:rPr>
              <a:t>я хочу в садик!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57950" y="1928802"/>
            <a:ext cx="2571768" cy="3429024"/>
          </a:xfrm>
          <a:prstGeom prst="rect">
            <a:avLst/>
          </a:prstGeom>
          <a:solidFill>
            <a:schemeClr val="accent6">
              <a:lumMod val="75000"/>
              <a:alpha val="1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215206" y="1857364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Проект</a:t>
            </a:r>
            <a:endParaRPr lang="ru-RU" sz="1200" b="1" dirty="0"/>
          </a:p>
        </p:txBody>
      </p:sp>
      <p:pic>
        <p:nvPicPr>
          <p:cNvPr id="13" name="Picture 3" descr="C:\Documents and Settings\Саша\Рабочий стол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857255" cy="6429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2000"/>
              </a:srgbClr>
            </a:gs>
            <a:gs pos="17999">
              <a:srgbClr val="FFC000">
                <a:alpha val="39000"/>
              </a:srgbClr>
            </a:gs>
            <a:gs pos="36000">
              <a:srgbClr val="00B050">
                <a:alpha val="34000"/>
              </a:srgbClr>
            </a:gs>
            <a:gs pos="61000">
              <a:srgbClr val="FFFF00">
                <a:alpha val="44000"/>
              </a:srgbClr>
            </a:gs>
            <a:gs pos="82001">
              <a:srgbClr val="FF0000">
                <a:alpha val="38000"/>
              </a:srgbClr>
            </a:gs>
            <a:gs pos="100000">
              <a:srgbClr val="00B050">
                <a:alpha val="71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К 65 -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летию</a:t>
            </a:r>
            <a:r>
              <a:rPr lang="ru-RU" sz="2400" b="1" i="1" dirty="0" smtClean="0">
                <a:solidFill>
                  <a:srgbClr val="FF0000"/>
                </a:solidFill>
              </a:rPr>
              <a:t>  Победы в Великой Отечественной войне был разработан и воплощён в жизнь проект « Парку Памяти быть!»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Саша\Рабочий стол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980" b="8287"/>
          <a:stretch>
            <a:fillRect/>
          </a:stretch>
        </p:blipFill>
        <p:spPr bwMode="auto">
          <a:xfrm>
            <a:off x="214282" y="1428736"/>
            <a:ext cx="1451220" cy="3857652"/>
          </a:xfrm>
          <a:prstGeom prst="rect">
            <a:avLst/>
          </a:prstGeom>
          <a:noFill/>
        </p:spPr>
      </p:pic>
      <p:pic>
        <p:nvPicPr>
          <p:cNvPr id="3075" name="Picture 3" descr="C:\Documents and Settings\Саша\Рабочий стол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256"/>
            <a:ext cx="3048021" cy="22860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00662" y="371475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1.     Отреставрирован памятник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3" descr="C:\Documents and Settings\Саша\Рабочий стол\P1050299.JPG"/>
          <p:cNvPicPr>
            <a:picLocks noChangeAspect="1" noChangeArrowheads="1"/>
          </p:cNvPicPr>
          <p:nvPr/>
        </p:nvPicPr>
        <p:blipFill>
          <a:blip r:embed="rId5" cstate="print"/>
          <a:srcRect l="28692" t="41985" r="13302"/>
          <a:stretch>
            <a:fillRect/>
          </a:stretch>
        </p:blipFill>
        <p:spPr bwMode="auto">
          <a:xfrm>
            <a:off x="1857356" y="2571744"/>
            <a:ext cx="3500462" cy="2625725"/>
          </a:xfrm>
          <a:prstGeom prst="rect">
            <a:avLst/>
          </a:prstGeom>
          <a:noFill/>
        </p:spPr>
      </p:pic>
      <p:pic>
        <p:nvPicPr>
          <p:cNvPr id="8" name="Picture 4" descr="C:\Documents and Settings\Саша\Рабочий стол\P1050299.JPG"/>
          <p:cNvPicPr>
            <a:picLocks noChangeAspect="1" noChangeArrowheads="1"/>
          </p:cNvPicPr>
          <p:nvPr/>
        </p:nvPicPr>
        <p:blipFill>
          <a:blip r:embed="rId5" cstate="print"/>
          <a:srcRect l="27508" r="16853" b="58015"/>
          <a:stretch>
            <a:fillRect/>
          </a:stretch>
        </p:blipFill>
        <p:spPr bwMode="auto">
          <a:xfrm>
            <a:off x="5500694" y="1571612"/>
            <a:ext cx="3357586" cy="1900238"/>
          </a:xfrm>
          <a:prstGeom prst="rect">
            <a:avLst/>
          </a:prstGeom>
          <a:noFill/>
        </p:spPr>
      </p:pic>
      <p:pic>
        <p:nvPicPr>
          <p:cNvPr id="9" name="minusovka-pesni-o-toy-vesne-Kino-idet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7147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97000"/>
              </a:srgbClr>
            </a:gs>
            <a:gs pos="17999">
              <a:srgbClr val="00B0F0">
                <a:alpha val="70000"/>
              </a:srgbClr>
            </a:gs>
            <a:gs pos="36000">
              <a:srgbClr val="FF0000">
                <a:alpha val="66000"/>
              </a:srgbClr>
            </a:gs>
            <a:gs pos="61000">
              <a:srgbClr val="00B050">
                <a:alpha val="60000"/>
              </a:srgbClr>
            </a:gs>
            <a:gs pos="82001">
              <a:srgbClr val="92D050">
                <a:alpha val="64000"/>
              </a:srgbClr>
            </a:gs>
            <a:gs pos="100000">
              <a:srgbClr val="FFF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Саша\Рабочий стол\P105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5682" r="8567" b="13819"/>
          <a:stretch>
            <a:fillRect/>
          </a:stretch>
        </p:blipFill>
        <p:spPr bwMode="auto">
          <a:xfrm>
            <a:off x="4214810" y="3429000"/>
            <a:ext cx="4500594" cy="2982915"/>
          </a:xfrm>
          <a:prstGeom prst="rect">
            <a:avLst/>
          </a:prstGeom>
          <a:noFill/>
        </p:spPr>
      </p:pic>
      <p:pic>
        <p:nvPicPr>
          <p:cNvPr id="2050" name="Picture 2" descr="C:\Documents and Settings\Саша\Рабочий стол\P1050308.JPG"/>
          <p:cNvPicPr>
            <a:picLocks noChangeAspect="1" noChangeArrowheads="1"/>
          </p:cNvPicPr>
          <p:nvPr/>
        </p:nvPicPr>
        <p:blipFill>
          <a:blip r:embed="rId3" cstate="print"/>
          <a:srcRect t="2941" b="5882"/>
          <a:stretch>
            <a:fillRect/>
          </a:stretch>
        </p:blipFill>
        <p:spPr bwMode="auto">
          <a:xfrm>
            <a:off x="571472" y="642918"/>
            <a:ext cx="3286148" cy="2214578"/>
          </a:xfrm>
          <a:prstGeom prst="rect">
            <a:avLst/>
          </a:prstGeom>
          <a:noFill/>
        </p:spPr>
      </p:pic>
      <p:pic>
        <p:nvPicPr>
          <p:cNvPr id="2051" name="Picture 3" descr="C:\Documents and Settings\Саша\Рабочий стол\P1050306.JPG"/>
          <p:cNvPicPr>
            <a:picLocks noChangeAspect="1" noChangeArrowheads="1"/>
          </p:cNvPicPr>
          <p:nvPr/>
        </p:nvPicPr>
        <p:blipFill>
          <a:blip r:embed="rId4" cstate="print"/>
          <a:srcRect l="10000" t="9302" b="6977"/>
          <a:stretch>
            <a:fillRect/>
          </a:stretch>
        </p:blipFill>
        <p:spPr bwMode="auto">
          <a:xfrm>
            <a:off x="785786" y="3714752"/>
            <a:ext cx="2571768" cy="2571768"/>
          </a:xfrm>
          <a:prstGeom prst="rect">
            <a:avLst/>
          </a:prstGeom>
          <a:noFill/>
        </p:spPr>
      </p:pic>
      <p:pic>
        <p:nvPicPr>
          <p:cNvPr id="2052" name="Picture 4" descr="C:\Documents and Settings\Саша\Рабочий стол\P1050305.JPG"/>
          <p:cNvPicPr>
            <a:picLocks noChangeAspect="1" noChangeArrowheads="1"/>
          </p:cNvPicPr>
          <p:nvPr/>
        </p:nvPicPr>
        <p:blipFill>
          <a:blip r:embed="rId5" cstate="print"/>
          <a:srcRect l="10000" t="11111" b="8889"/>
          <a:stretch>
            <a:fillRect/>
          </a:stretch>
        </p:blipFill>
        <p:spPr bwMode="auto">
          <a:xfrm>
            <a:off x="4500562" y="571480"/>
            <a:ext cx="3857652" cy="235745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7225" y="300037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2. Разбит парк</a:t>
            </a:r>
            <a:endParaRPr lang="ru-RU" dirty="0"/>
          </a:p>
        </p:txBody>
      </p:sp>
    </p:spTree>
  </p:cSld>
  <p:clrMapOvr>
    <a:masterClrMapping/>
  </p:clrMapOvr>
  <p:transition spd="slow" advClick="0" advTm="6000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00B0F0">
                <a:alpha val="70000"/>
              </a:srgbClr>
            </a:gs>
            <a:gs pos="36000">
              <a:schemeClr val="tx2">
                <a:lumMod val="60000"/>
                <a:lumOff val="40000"/>
                <a:alpha val="38000"/>
              </a:schemeClr>
            </a:gs>
            <a:gs pos="61000">
              <a:srgbClr val="FF0000">
                <a:alpha val="40000"/>
              </a:srgbClr>
            </a:gs>
            <a:gs pos="82001">
              <a:srgbClr val="00B050">
                <a:alpha val="52000"/>
              </a:srgbClr>
            </a:gs>
            <a:gs pos="100000">
              <a:srgbClr val="FFFF00">
                <a:alpha val="48000"/>
              </a:srgb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3. Нашли дочь похороненного воина Петра Николаевича Гнездилова, Фирсову Валентину Петровну, проживающую в г. Нижний Тагил, которая приехала на открытие парка.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Александра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284" b="7506"/>
          <a:stretch>
            <a:fillRect/>
          </a:stretch>
        </p:blipFill>
        <p:spPr bwMode="auto">
          <a:xfrm rot="10800000" flipH="1" flipV="1">
            <a:off x="214282" y="2214554"/>
            <a:ext cx="3978062" cy="2996627"/>
          </a:xfrm>
          <a:prstGeom prst="rect">
            <a:avLst/>
          </a:prstGeom>
          <a:noFill/>
        </p:spPr>
      </p:pic>
      <p:pic>
        <p:nvPicPr>
          <p:cNvPr id="5" name="Picture 2" descr="C:\Documents and Settings\Саша\Рабочий стол\P1050298.JPG"/>
          <p:cNvPicPr>
            <a:picLocks noChangeAspect="1" noChangeArrowheads="1"/>
          </p:cNvPicPr>
          <p:nvPr/>
        </p:nvPicPr>
        <p:blipFill>
          <a:blip r:embed="rId3" cstate="print"/>
          <a:srcRect l="25140" r="3832" b="4349"/>
          <a:stretch>
            <a:fillRect/>
          </a:stretch>
        </p:blipFill>
        <p:spPr bwMode="auto">
          <a:xfrm>
            <a:off x="4500562" y="1785926"/>
            <a:ext cx="4286280" cy="43291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7999">
              <a:srgbClr val="FFFF00">
                <a:alpha val="45000"/>
              </a:srgbClr>
            </a:gs>
            <a:gs pos="36000">
              <a:srgbClr val="FFC000"/>
            </a:gs>
            <a:gs pos="61000">
              <a:srgbClr val="FFFF00">
                <a:alpha val="26000"/>
              </a:srgbClr>
            </a:gs>
            <a:gs pos="82001">
              <a:srgbClr val="FF0000">
                <a:alpha val="56000"/>
              </a:srgbClr>
            </a:gs>
            <a:gs pos="100000">
              <a:schemeClr val="accent2">
                <a:lumMod val="75000"/>
                <a:alpha val="67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Саша\Рабочий стол\89d86efddab36589fb88eec0f1d7e5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4424132" cy="3071834"/>
          </a:xfrm>
          <a:prstGeom prst="rect">
            <a:avLst/>
          </a:prstGeom>
          <a:noFill/>
        </p:spPr>
      </p:pic>
      <p:pic>
        <p:nvPicPr>
          <p:cNvPr id="3" name="Picture 2" descr="C:\Documents and Settings\Саша\Рабочий стол\P1050301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4878" r="7317"/>
          <a:stretch>
            <a:fillRect/>
          </a:stretch>
        </p:blipFill>
        <p:spPr bwMode="auto">
          <a:xfrm>
            <a:off x="5214942" y="1500174"/>
            <a:ext cx="3429024" cy="45720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5984" y="285728"/>
            <a:ext cx="47863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Ветераны нам благодарны!</a:t>
            </a:r>
            <a:endParaRPr lang="ru-RU" sz="2800" b="1" i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Добрым жить на белом свете веселей ( из м-ф -Леопольд и Золотая рыбка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714412" y="0"/>
            <a:ext cx="304800" cy="304800"/>
          </a:xfrm>
          <a:prstGeom prst="rect">
            <a:avLst/>
          </a:prstGeom>
        </p:spPr>
      </p:pic>
      <p:pic>
        <p:nvPicPr>
          <p:cNvPr id="6" name="Добрым жить на белом свете веселей ( из м-ф -Леопольд и Золотая рыбка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00034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10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795</TotalTime>
  <Words>821</Words>
  <Application>Microsoft Office PowerPoint</Application>
  <PresentationFormat>Экран (4:3)</PresentationFormat>
  <Paragraphs>141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казённое общеобразовательное учреждение Колодезянская  средняя общеобразовательная школа</vt:lpstr>
      <vt:lpstr>Давайте знакомиться!</vt:lpstr>
      <vt:lpstr>Это мы!  « Мы – новое поколение!» Так называется наше волонтёрская организация, которая берёт начало с 2008 года.</vt:lpstr>
      <vt:lpstr>А это наши координаторы!</vt:lpstr>
      <vt:lpstr>Мы хотим рассказать о некоторых социально значимых проектах, реализованных на территории нашего посёлка.</vt:lpstr>
      <vt:lpstr>К 65 - летию  Победы в Великой Отечественной войне был разработан и воплощён в жизнь проект « Парку Памяти быть!»</vt:lpstr>
      <vt:lpstr>Слайд 7</vt:lpstr>
      <vt:lpstr>3. Нашли дочь похороненного воина Петра Николаевича Гнездилова, Фирсову Валентину Петровну, проживающую в г. Нижний Тагил, которая приехала на открытие парка.</vt:lpstr>
      <vt:lpstr>Слайд 9</vt:lpstr>
      <vt:lpstr>Слайд 10</vt:lpstr>
      <vt:lpstr> Давно ли каждый из нас делал доброе дело? Уступал старушке место в автобусе, давал нищему на хлеб, помогал другим не из чувства долга или корысти, а просто так? Несколько десятков лет назад это было нормой жизни в России. Давайте так же все вместе будем работать над тем, чтобы это стало нашей нормой жизни и сегодня. Чтобы мы не теряли, а возрождали те нравственные качества, которые были основой жизни наших предков.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Есть проблема!  </vt:lpstr>
      <vt:lpstr>Слайд 20</vt:lpstr>
      <vt:lpstr>Слайд 21</vt:lpstr>
      <vt:lpstr>Слайд 22</vt:lpstr>
      <vt:lpstr>Слайд 23</vt:lpstr>
      <vt:lpstr>Все эти проекты мы смогли воплотить в жизнь благодаря нашим координаторам. Вы думаете, что  они только руководят?  А вот и нет! Посмотрите!</vt:lpstr>
      <vt:lpstr>Наши работы оценили!</vt:lpstr>
      <vt:lpstr>И в заключении…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Давайте знакомиться!</dc:title>
  <dc:creator>Александра</dc:creator>
  <cp:lastModifiedBy>Александра</cp:lastModifiedBy>
  <cp:revision>103</cp:revision>
  <dcterms:created xsi:type="dcterms:W3CDTF">2015-02-11T10:11:14Z</dcterms:created>
  <dcterms:modified xsi:type="dcterms:W3CDTF">2015-02-18T05:42:33Z</dcterms:modified>
</cp:coreProperties>
</file>