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 «Донорство костного мозга»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429000"/>
            <a:ext cx="8062912" cy="19442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Благотворительный фонд помощи больным «Живи!» совместно с институтом онкологии и  трансплантологии им Р. М. Горбачевой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5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Процесс сдачи 10 мл. крови на типирование.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7992888" cy="4680520"/>
          </a:xfrm>
        </p:spPr>
      </p:pic>
    </p:spTree>
    <p:extLst>
      <p:ext uri="{BB962C8B-B14F-4D97-AF65-F5344CB8AC3E}">
        <p14:creationId xmlns:p14="http://schemas.microsoft.com/office/powerpoint/2010/main" val="19499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Есть </a:t>
            </a:r>
            <a:r>
              <a:rPr lang="ru-RU" dirty="0"/>
              <a:t>ли риск для здоровья донора?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/>
              <a:t>Сдача костного мозга - хирургическая процедура, сопряженная с минимальным риском. Серьезные осложнения редки. Они могут вызываться индивидуальными реакциями на анестезию, зафиксированы случаи возникновения инфекции, реакции на введение хирургической иглы. Самые частые побочные эффекты - головная боль и боль в костях. Эти болезненные ощущения проходят сразу после того, как совершается забор стволовых клеток. Наблюдения за 20000 доноров гемопоэтических стволовых клеток, проводимые в течение длительного срока от одного года до пяти лет после трансплантации, показали, что риск побочных эффектов после процедуры </a:t>
            </a:r>
            <a:r>
              <a:rPr lang="ru-RU" dirty="0" err="1"/>
              <a:t>афереза</a:t>
            </a:r>
            <a:r>
              <a:rPr lang="ru-RU" dirty="0"/>
              <a:t> крайне низок. В качестве иллюстрации заметим, что самому молодому родственному донору гемопоэтических стволовых клеток было 1,5 года, в мире известно о доноре 11-месячного возраста.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05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Акция «Ради жизни!» 5 апреля Воронеж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80418"/>
            <a:ext cx="3384376" cy="437291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 smtClean="0"/>
              <a:t>Результат:</a:t>
            </a:r>
          </a:p>
          <a:p>
            <a:pPr marL="578358" indent="-514350">
              <a:buAutoNum type="arabicPeriod"/>
            </a:pPr>
            <a:r>
              <a:rPr lang="ru-RU" dirty="0" smtClean="0"/>
              <a:t>168 участников акции пополнили российский регистр доноров костного мозга</a:t>
            </a:r>
          </a:p>
          <a:p>
            <a:pPr marL="578358" indent="-514350">
              <a:buAutoNum type="arabicPeriod"/>
            </a:pPr>
            <a:r>
              <a:rPr lang="ru-RU" dirty="0" smtClean="0"/>
              <a:t>Два участника акции по генотипу подошел в качестве </a:t>
            </a:r>
            <a:r>
              <a:rPr lang="ru-RU" dirty="0" smtClean="0"/>
              <a:t>доноров</a:t>
            </a:r>
          </a:p>
          <a:p>
            <a:pPr marL="578358" indent="-514350">
              <a:buAutoNum type="arabicPeriod"/>
            </a:pPr>
            <a:r>
              <a:rPr lang="ru-RU" dirty="0" smtClean="0"/>
              <a:t>Пересадка костного мозга одного из них уже назначена на 8 марта 2015 г.</a:t>
            </a:r>
            <a:r>
              <a:rPr lang="ru-RU" dirty="0" smtClean="0"/>
              <a:t> Это единственный шанс на жизнь для ребенка.</a:t>
            </a:r>
          </a:p>
          <a:p>
            <a:pPr marL="578358" indent="-514350">
              <a:buAutoNum type="arabicPeriod"/>
            </a:pPr>
            <a:r>
              <a:rPr lang="ru-RU" dirty="0" smtClean="0"/>
              <a:t>Для того, чтобы провести вторую пересадку (второй участник), врачи ждут ремиссию у второго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476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Акция «Ради </a:t>
            </a:r>
            <a:r>
              <a:rPr lang="ru-RU" dirty="0" smtClean="0"/>
              <a:t>жизни!» 31 мая Липецк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44824"/>
            <a:ext cx="3456384" cy="424847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/>
              <a:t>Результат:</a:t>
            </a:r>
          </a:p>
          <a:p>
            <a:pPr marL="578358" indent="-514350">
              <a:buAutoNum type="arabicPeriod"/>
            </a:pPr>
            <a:r>
              <a:rPr lang="ru-RU" dirty="0" smtClean="0"/>
              <a:t>574 участника </a:t>
            </a:r>
            <a:r>
              <a:rPr lang="ru-RU" dirty="0"/>
              <a:t>акции пополнили российский регистр доноров костного </a:t>
            </a:r>
            <a:r>
              <a:rPr lang="ru-RU" dirty="0" smtClean="0"/>
              <a:t>мозга</a:t>
            </a:r>
          </a:p>
          <a:p>
            <a:pPr marL="578358" indent="-514350">
              <a:buAutoNum type="arabicPeriod"/>
            </a:pPr>
            <a:r>
              <a:rPr lang="ru-RU" dirty="0" smtClean="0"/>
              <a:t>Один </a:t>
            </a:r>
            <a:r>
              <a:rPr lang="ru-RU" dirty="0"/>
              <a:t>из участников акции по генотипу подошел в качестве </a:t>
            </a:r>
            <a:r>
              <a:rPr lang="ru-RU" dirty="0" smtClean="0"/>
              <a:t>донора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853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Акция «Ради </a:t>
            </a:r>
            <a:r>
              <a:rPr lang="ru-RU" dirty="0" smtClean="0"/>
              <a:t>жизни!» 22 ноября Воронеж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64008" indent="0" algn="ctr">
              <a:buNone/>
            </a:pPr>
            <a:r>
              <a:rPr lang="ru-RU" dirty="0" smtClean="0"/>
              <a:t>Задачи:</a:t>
            </a:r>
          </a:p>
          <a:p>
            <a:pPr marL="578358" indent="-514350">
              <a:buAutoNum type="arabicPeriod"/>
            </a:pPr>
            <a:r>
              <a:rPr lang="ru-RU" dirty="0" smtClean="0"/>
              <a:t>Формирование российского регистра доноров костного мозга</a:t>
            </a:r>
          </a:p>
          <a:p>
            <a:pPr marL="578358" indent="-514350">
              <a:buAutoNum type="arabicPeriod"/>
            </a:pPr>
            <a:r>
              <a:rPr lang="ru-RU" dirty="0" smtClean="0"/>
              <a:t>Создание пакета нормативных документов</a:t>
            </a:r>
          </a:p>
          <a:p>
            <a:pPr marL="578358" indent="-514350">
              <a:buAutoNum type="arabicPeriod"/>
            </a:pPr>
            <a:r>
              <a:rPr lang="ru-RU" dirty="0" smtClean="0"/>
              <a:t>Обеспечение дальнейшего эффективного функционирования регистра</a:t>
            </a:r>
          </a:p>
          <a:p>
            <a:pPr marL="578358" indent="-514350">
              <a:buAutoNum type="arabicPeriod"/>
            </a:pPr>
            <a:r>
              <a:rPr lang="ru-RU" dirty="0" smtClean="0"/>
              <a:t>Популяризация донорства среди населения</a:t>
            </a:r>
          </a:p>
          <a:p>
            <a:pPr marL="578358" indent="-514350">
              <a:buAutoNum type="arabicPeriod"/>
            </a:pPr>
            <a:r>
              <a:rPr lang="ru-RU" dirty="0" smtClean="0"/>
              <a:t>Участие граждан РФ в социально значимом проекте</a:t>
            </a:r>
          </a:p>
          <a:p>
            <a:pPr marL="578358" indent="-514350">
              <a:buAutoNum type="arabicPeriod"/>
            </a:pPr>
            <a:r>
              <a:rPr lang="ru-RU" dirty="0" smtClean="0"/>
              <a:t>Экспорт медицинских услуг в сфере трансплантологии</a:t>
            </a:r>
          </a:p>
          <a:p>
            <a:pPr marL="578358" indent="-514350">
              <a:buAutoNum type="arabicPeriod"/>
            </a:pPr>
            <a:r>
              <a:rPr lang="ru-RU" dirty="0" smtClean="0"/>
              <a:t>Интеграция российского регистра в национальный и международный регистры доноров костного мозга</a:t>
            </a:r>
          </a:p>
          <a:p>
            <a:endParaRPr lang="ru-RU" dirty="0"/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756" y="1722438"/>
            <a:ext cx="3153487" cy="4525962"/>
          </a:xfrm>
        </p:spPr>
      </p:pic>
    </p:spTree>
    <p:extLst>
      <p:ext uri="{BB962C8B-B14F-4D97-AF65-F5344CB8AC3E}">
        <p14:creationId xmlns:p14="http://schemas.microsoft.com/office/powerpoint/2010/main" val="3716404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Для русского человека шансов найти подходящего донора в России гораздо больше, чем в другой стране мира!!!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882775"/>
            <a:ext cx="3429000" cy="4572000"/>
          </a:xfrm>
        </p:spPr>
      </p:pic>
    </p:spTree>
    <p:extLst>
      <p:ext uri="{BB962C8B-B14F-4D97-AF65-F5344CB8AC3E}">
        <p14:creationId xmlns:p14="http://schemas.microsoft.com/office/powerpoint/2010/main" val="262636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Формирование Российского регистра доноров костного мозга</a:t>
            </a:r>
          </a:p>
          <a:p>
            <a:r>
              <a:rPr lang="ru-RU" dirty="0" smtClean="0"/>
              <a:t>Расширение доступности медицинских услуг</a:t>
            </a:r>
          </a:p>
          <a:p>
            <a:r>
              <a:rPr lang="ru-RU" dirty="0" smtClean="0"/>
              <a:t>Улучшение эффективности лечения онкологических и гематологических заболеваний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820" y="3501008"/>
            <a:ext cx="4115652" cy="2592288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820" y="1039000"/>
            <a:ext cx="4098472" cy="23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5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Российский регистр доноров костного мозга должен расти.</a:t>
            </a:r>
            <a:br>
              <a:rPr lang="ru-RU" sz="2000" dirty="0" smtClean="0"/>
            </a:br>
            <a:r>
              <a:rPr lang="ru-RU" sz="2000" dirty="0" smtClean="0"/>
              <a:t> Вклад каждого человека-это чей-то шанс жить!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На сегодняшний день наиболее эффективным средством борьбы с лейкозом и другими заболевания крови в современной медицине является пересадка (трансплантация) костного мозга. При реализации данного вида лечения основной проблемой является поиск и активация совместимого с пациентом донора.</a:t>
            </a:r>
          </a:p>
          <a:p>
            <a:r>
              <a:rPr lang="ru-RU" dirty="0" smtClean="0"/>
              <a:t>До </a:t>
            </a:r>
            <a:r>
              <a:rPr lang="ru-RU" dirty="0"/>
              <a:t>недавнего времени в России данная проблема не решалась никак. У нашего государства не было регистра доноров костного мозга — базы данных компонентов крови, в которой можно было бы найти подходящего донора. В 2011г. на базе института детской онкогематологии им. Р. М. Горбачевой (г. Санкт — Петербург) началась работа по созданию такого регистра. Однако до настоящего времени в регистре собраны данные о 2,5 тыс. человек. Это катастрофически мало.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Больным российским детям приходится обращаться в регистры, созданные в Европе и США. Кроме огромных сумм за процедуру поиска донора в таком регистре — от 15000 до 23000 евро — положительный результат крайне маловероятен из -за различных исторических генотипов. Также усугубляют ситуацию сроки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мире более 21 млн потенциальных доноров. Почти 7 млн в США, 5 млн в Германии, 3 млн в Бразилии и почти 12 тыс. в России.  12 тысяч-это в десятки, в сотни раз меньше, чем количество </a:t>
            </a:r>
            <a:r>
              <a:rPr lang="ru-RU" dirty="0" err="1" smtClean="0"/>
              <a:t>онкобольных</a:t>
            </a:r>
            <a:r>
              <a:rPr lang="ru-RU" dirty="0" smtClean="0"/>
              <a:t>, нуждающихся в трансплантации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56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Практически половина гематологических больных –дети</a:t>
            </a:r>
          </a:p>
          <a:p>
            <a:r>
              <a:rPr lang="ru-RU" dirty="0" smtClean="0"/>
              <a:t>Ученые пока не могут установить причину развития этих болезней и никто не застрахован от этой патологии</a:t>
            </a:r>
          </a:p>
          <a:p>
            <a:r>
              <a:rPr lang="ru-RU" dirty="0" smtClean="0"/>
              <a:t>Пересадка стволовых гемопоэтических клеток на сегодняшний день является единственным эффективным методом лечения : выживаемость при стандартной химиотерапии составляет 18%, при  трансплантации стволовых кроветворных клеток более 75%</a:t>
            </a:r>
          </a:p>
          <a:p>
            <a:r>
              <a:rPr lang="ru-RU" dirty="0" smtClean="0"/>
              <a:t>В 30% случаях в качестве донора подходят родственники, в остальных 70-ти – необходим поиск </a:t>
            </a:r>
            <a:r>
              <a:rPr lang="ru-RU" dirty="0" err="1" smtClean="0"/>
              <a:t>дкм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78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Благотворительный фонд помощи больным «Живи!»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7776864" cy="4464496"/>
          </a:xfrm>
        </p:spPr>
      </p:pic>
    </p:spTree>
    <p:extLst>
      <p:ext uri="{BB962C8B-B14F-4D97-AF65-F5344CB8AC3E}">
        <p14:creationId xmlns:p14="http://schemas.microsoft.com/office/powerpoint/2010/main" val="76204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Благотворительный фонд помощи больным «Живи!»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sz="3400" dirty="0" smtClean="0"/>
              <a:t>БФ «Живи!» является </a:t>
            </a:r>
            <a:r>
              <a:rPr lang="ru-RU" sz="3400" dirty="0"/>
              <a:t>организацией, основным видом деятельности которой является помощь больным, страдающим онкологическими заболеваниями. В частности, Фонд осуществляет ряд программ, направленных на помощь </a:t>
            </a:r>
            <a:r>
              <a:rPr lang="ru-RU" sz="3400" dirty="0" err="1" smtClean="0"/>
              <a:t>онкобольным</a:t>
            </a:r>
            <a:r>
              <a:rPr lang="ru-RU" sz="3400" dirty="0" smtClean="0"/>
              <a:t> </a:t>
            </a:r>
            <a:r>
              <a:rPr lang="ru-RU" sz="3400" dirty="0"/>
              <a:t>детям. В рамках данного направления деятельности сотрудниками Фонда проводится комплекс мероприятий по оказанию помощи детям, страдающим </a:t>
            </a:r>
            <a:r>
              <a:rPr lang="ru-RU" sz="3400" dirty="0" err="1"/>
              <a:t>онкогематологическими</a:t>
            </a:r>
            <a:r>
              <a:rPr lang="ru-RU" sz="3400" dirty="0"/>
              <a:t> заболеваниями крови и системы кровообращения. Фонд «Живи!» активно взялся за работу по формированию российского реестра доноров костного мозга. На фоне происходящего в мире, мы видим для себя эту задачу одной из важнейших в сфере обеспечения независимости и медицинской безопасности нашего государства</a:t>
            </a:r>
            <a:r>
              <a:rPr lang="ru-RU" sz="3400"/>
              <a:t>. </a:t>
            </a:r>
            <a:endParaRPr lang="ru-RU" sz="3400" smtClean="0"/>
          </a:p>
          <a:p>
            <a:pPr marL="64008" indent="0" algn="ctr">
              <a:buNone/>
            </a:pPr>
            <a:r>
              <a:rPr lang="ru-RU" sz="3400" smtClean="0"/>
              <a:t>Без </a:t>
            </a:r>
            <a:r>
              <a:rPr lang="ru-RU" sz="3400" dirty="0"/>
              <a:t>лишнего пафоса — сотрудники Фонда видят в этом свой гражданский долг.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66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Благотворительный проект ДКМ «Ради жизни!»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 smtClean="0"/>
              <a:t>	За </a:t>
            </a:r>
            <a:r>
              <a:rPr lang="ru-RU" dirty="0"/>
              <a:t>весну — лето 2014г. сотрудниками фонда «Живи!» проведены две акции по сбору образцов крови в Воронеже и Липецке. Совокупный результат составил более 700 образцов — это 1/3 количества доноров, сведения о которых были собраны в регистр с 2011г.! </a:t>
            </a:r>
            <a:r>
              <a:rPr lang="ru-RU" dirty="0" smtClean="0"/>
              <a:t>	Сформировать </a:t>
            </a:r>
            <a:r>
              <a:rPr lang="ru-RU" dirty="0"/>
              <a:t>российский регистр возможно, нужно только активное действие и поддержка со стороны граждан.</a:t>
            </a:r>
          </a:p>
          <a:p>
            <a:pPr marL="64008" indent="0">
              <a:buNone/>
            </a:pPr>
            <a:r>
              <a:rPr lang="ru-RU" dirty="0" smtClean="0"/>
              <a:t>	22  </a:t>
            </a:r>
            <a:r>
              <a:rPr lang="ru-RU" dirty="0"/>
              <a:t>ноября 2014г. мы планируем еще одну акцию по сбору образцов крови в Воронеже.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756" y="1722438"/>
            <a:ext cx="3729716" cy="4946922"/>
          </a:xfrm>
        </p:spPr>
      </p:pic>
    </p:spTree>
    <p:extLst>
      <p:ext uri="{BB962C8B-B14F-4D97-AF65-F5344CB8AC3E}">
        <p14:creationId xmlns:p14="http://schemas.microsoft.com/office/powerpoint/2010/main" val="265760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Кто может стать донором?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Стать потенциальным донором гемопоэтических стволовых клеток может любой человек в возрасте от 18 до 55 лет, который никогда не болел гепатитом В или С, туберкулезом, малярией, СПИДом, злокачественными заболеваниями, психическими расстройствами.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83570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•	Как проходит процедура получения стволовых клеток в случае донорства?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1.  </a:t>
            </a:r>
            <a:r>
              <a:rPr lang="ru-RU" sz="1400" dirty="0"/>
              <a:t>Вы жертвуете </a:t>
            </a:r>
            <a:r>
              <a:rPr lang="ru-RU" sz="1400" dirty="0" smtClean="0"/>
              <a:t>некоторое </a:t>
            </a:r>
            <a:r>
              <a:rPr lang="ru-RU" sz="1400" dirty="0"/>
              <a:t>количество своего костного </a:t>
            </a:r>
            <a:r>
              <a:rPr lang="ru-RU" sz="1400" dirty="0" smtClean="0"/>
              <a:t>мозга. Под </a:t>
            </a:r>
            <a:r>
              <a:rPr lang="ru-RU" sz="1400" dirty="0"/>
              <a:t>наркозом производится прокол тазовой кости, при этом обычно наносится от 4 до 9 крошечных надрезов в тазовой области, настолько малых, что последующее наложение швов не требуется, и затем хирургической иглой забирается необходимое количество костного мозга. Процедура занимает около 30 минут. Костный мозг донора полностью восстанавливается через несколько недель. После такой процедуры донор несколько дней в специализированном стационаре находится под наблюдением врача. 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722437"/>
            <a:ext cx="4330824" cy="4525963"/>
          </a:xfrm>
        </p:spPr>
        <p:txBody>
          <a:bodyPr>
            <a:noAutofit/>
          </a:bodyPr>
          <a:lstStyle/>
          <a:p>
            <a:r>
              <a:rPr lang="ru-RU" sz="1400" dirty="0" smtClean="0"/>
              <a:t>2. Вы жертвуете стволовые </a:t>
            </a:r>
            <a:r>
              <a:rPr lang="ru-RU" sz="1400" dirty="0"/>
              <a:t>клетки из кровяного тока. </a:t>
            </a:r>
            <a:r>
              <a:rPr lang="ru-RU" sz="1400" dirty="0" smtClean="0"/>
              <a:t>За </a:t>
            </a:r>
            <a:r>
              <a:rPr lang="ru-RU" sz="1400" dirty="0"/>
              <a:t>несколько дней до сдачи крови нужно начать принимать специальный препарат </a:t>
            </a:r>
            <a:r>
              <a:rPr lang="ru-RU" sz="1400" dirty="0" err="1"/>
              <a:t>Лейкостим</a:t>
            </a:r>
            <a:r>
              <a:rPr lang="ru-RU" sz="1400" dirty="0"/>
              <a:t>, способствующий выходу стволовых клеток из костного мозга в кровь. Дело в том, что стволовые клетки берутся из кровяного тока в ходе процесса, называемого </a:t>
            </a:r>
            <a:r>
              <a:rPr lang="ru-RU" sz="1400" dirty="0" err="1"/>
              <a:t>аферез</a:t>
            </a:r>
            <a:r>
              <a:rPr lang="ru-RU" sz="1400" dirty="0"/>
              <a:t>, когда Ваша кровь из вены на одной руке проходит через специальный прибор для сепарации </a:t>
            </a:r>
            <a:r>
              <a:rPr lang="ru-RU" sz="1400" dirty="0" smtClean="0"/>
              <a:t>гемопоэтических </a:t>
            </a:r>
            <a:r>
              <a:rPr lang="ru-RU" sz="1400" dirty="0"/>
              <a:t>стволовых клеток и возвращается в кровяное русло через вену на другой руке. Разумеется, эта процедура производится в стерильных условиях. Нужно провести 5-6 часов в относительно неподвижном состоянии, но нет необходимости ни в госпитализации, ни в анестезии. Восстановление взятых клеток проходит за 7-10 </a:t>
            </a:r>
            <a:r>
              <a:rPr lang="ru-RU" sz="1400" dirty="0" err="1" smtClean="0"/>
              <a:t>дней.Выбор</a:t>
            </a:r>
            <a:r>
              <a:rPr lang="ru-RU" sz="1400" dirty="0" smtClean="0"/>
              <a:t> </a:t>
            </a:r>
            <a:r>
              <a:rPr lang="ru-RU" sz="1400" dirty="0"/>
              <a:t>как правило зависит от Вас, но в редких случаях, диктуется медицинской необходимостью.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8841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</TotalTime>
  <Words>1026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Проект «Донорство костного мозга»</vt:lpstr>
      <vt:lpstr>Цель:</vt:lpstr>
      <vt:lpstr>Российский регистр доноров костного мозга должен расти.  Вклад каждого человека-это чей-то шанс жить!</vt:lpstr>
      <vt:lpstr>Презентация PowerPoint</vt:lpstr>
      <vt:lpstr>Благотворительный фонд помощи больным «Живи!» </vt:lpstr>
      <vt:lpstr>Благотворительный фонд помощи больным «Живи!» </vt:lpstr>
      <vt:lpstr>Благотворительный проект ДКМ «Ради жизни!»</vt:lpstr>
      <vt:lpstr>Кто может стать донором?</vt:lpstr>
      <vt:lpstr>• Как проходит процедура получения стволовых клеток в случае донорства?</vt:lpstr>
      <vt:lpstr>Процесс сдачи 10 мл. крови на типирование.</vt:lpstr>
      <vt:lpstr>Есть ли риск для здоровья донора?</vt:lpstr>
      <vt:lpstr>Акция «Ради жизни!» 5 апреля Воронеж</vt:lpstr>
      <vt:lpstr>Акция «Ради жизни!» 31 мая Липецк</vt:lpstr>
      <vt:lpstr>Акция «Ради жизни!» 22 ноября Воронеж</vt:lpstr>
      <vt:lpstr>Для русского человека шансов найти подходящего донора в России гораздо больше, чем в другой стране мира!!!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Донорство костного мозга</dc:title>
  <dc:creator>Jenia</dc:creator>
  <cp:lastModifiedBy>Jenia</cp:lastModifiedBy>
  <cp:revision>33</cp:revision>
  <dcterms:created xsi:type="dcterms:W3CDTF">2014-11-15T20:00:30Z</dcterms:created>
  <dcterms:modified xsi:type="dcterms:W3CDTF">2015-01-20T16:35:04Z</dcterms:modified>
</cp:coreProperties>
</file>