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2" r:id="rId8"/>
    <p:sldId id="263" r:id="rId9"/>
    <p:sldId id="264" r:id="rId10"/>
    <p:sldId id="271" r:id="rId11"/>
    <p:sldId id="265" r:id="rId12"/>
    <p:sldId id="268" r:id="rId13"/>
    <p:sldId id="266" r:id="rId14"/>
    <p:sldId id="272" r:id="rId15"/>
    <p:sldId id="269" r:id="rId16"/>
    <p:sldId id="261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accent2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48" d="100"/>
          <a:sy n="48" d="100"/>
        </p:scale>
        <p:origin x="-11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C719701-6493-4051-8D08-548DB35CA60F}" type="datetimeFigureOut">
              <a:rPr lang="ru-RU" smtClean="0"/>
              <a:pPr/>
              <a:t>30.01.2015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305422E-4169-45F7-B071-F82075E0E8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17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533400"/>
            <a:ext cx="5757656" cy="286816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Благотворительная организация «Рассвет»</a:t>
            </a:r>
            <a:endParaRPr lang="ru-RU" sz="40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2">
                    <a:lumMod val="90000"/>
                  </a:schemeClr>
                </a:solidFill>
              </a:rPr>
              <a:t>Частный приют «Лоза»</a:t>
            </a:r>
            <a:endParaRPr lang="ru-RU" sz="3200" i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642910" y="428604"/>
            <a:ext cx="6846169" cy="6000792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1000" contrast="30000"/>
          </a:blip>
          <a:srcRect/>
          <a:tile tx="25400" ty="-2540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14348" y="571480"/>
            <a:ext cx="7286676" cy="5500726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рамках деятельности организации, на основании анкетных данных за последние пять лет, были проведены исследования: среди лиц без определенного места жительства находится от 63 до 92 % лиц ранее судимых, средний возраст бездомных – 43 года, выходцы из детских домов – 4%.  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pPr algn="l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Инфекционные и общественно-опасные заболевания, среди данной категории составляют: чесотка – 60%, педикулез-72%, гнойные раны(трофические язвы и т.П.) – 30%,  гепатиты (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</a:rPr>
              <a:t>а,в,с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) – 25%, грибковые заболевания – 70%, различной формы кожные заболевания – 35%, туберкулез легких - 18%, в том числе открытый туберкулез легких – 5%, венерические заболевания, включая сифилис – 3%, психические заболевания – 2%.</a:t>
            </a:r>
          </a:p>
          <a:p>
            <a:pPr algn="l"/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1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785786" y="1000108"/>
            <a:ext cx="6572295" cy="4929222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023.jpg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428596" y="642918"/>
            <a:ext cx="4286280" cy="571504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6" name="Текст 5"/>
          <p:cNvSpPr>
            <a:spLocks noGrp="1"/>
          </p:cNvSpPr>
          <p:nvPr>
            <p:ph sz="half" idx="2"/>
          </p:nvPr>
        </p:nvSpPr>
        <p:spPr>
          <a:xfrm>
            <a:off x="4643438" y="1000084"/>
            <a:ext cx="3643338" cy="58579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На протяжении уже нескольких лет у ж/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д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вокзала «Воронеж–1» наша организация раз в неделю проводит раздачу горячей пищи.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</a:rPr>
              <a:t>Реабилитанты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приюта также участвуют в приготовлении пищи и её последующей раздаче. Те кто только недавно стоял у вокзала в очереди за тарелкой супа, сегодня сам помогает таким же бедолагам...</a:t>
            </a:r>
          </a:p>
          <a:p>
            <a:endParaRPr lang="ru-RU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lin ang="18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143240" y="1571612"/>
            <a:ext cx="5576989" cy="414338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40000"/>
                <a:lumOff val="60000"/>
              </a:schemeClr>
            </a:gs>
            <a:gs pos="50000">
              <a:schemeClr val="tx2">
                <a:lumMod val="40000"/>
                <a:lumOff val="60000"/>
              </a:schemeClr>
            </a:gs>
            <a:gs pos="100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29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28596" y="428604"/>
            <a:ext cx="7315122" cy="6007120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75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za2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928794" y="642918"/>
            <a:ext cx="4215915" cy="5643578"/>
          </a:xfrm>
          <a:prstGeom prst="roundRect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chemeClr val="tx2">
                <a:lumMod val="40000"/>
                <a:lumOff val="60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75000"/>
              </a:schemeClr>
            </a:gs>
            <a:gs pos="50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spc="300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RASSVET-ALTRUISM.RU</a:t>
            </a:r>
            <a:endParaRPr lang="ru-RU" sz="2800" b="1" spc="300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66000">
              <a:schemeClr val="tx2">
                <a:lumMod val="60000"/>
                <a:lumOff val="40000"/>
                <a:alpha val="62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75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186634" cy="5786478"/>
          </a:xfrm>
          <a:ln/>
        </p:spPr>
        <p:style>
          <a:lnRef idx="1">
            <a:schemeClr val="accent2"/>
          </a:lnRef>
          <a:fillRef idx="1002">
            <a:schemeClr val="dk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4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Любой человек, ведущий бездомный образ жизни и желающий изменить таковой, беспрепятственно должен иметь доступ к временному месту жительства, питанию, медицинской и юридической помощи</a:t>
            </a:r>
            <a:r>
              <a:rPr lang="ru-RU" sz="24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4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800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2800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60000"/>
                <a:lumOff val="4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0">
            <a:schemeClr val="accent5"/>
          </a:lnRef>
          <a:fillRef idx="1002">
            <a:schemeClr val="dk2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i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ЧАСТНЫЙ ПРИЮТ «ЛОЗА»</a:t>
            </a:r>
            <a:endParaRPr lang="ru-RU" sz="4000" i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>
              <a:shade val="50000"/>
            </a:schemeClr>
          </a:lnRef>
          <a:fillRef idx="1002">
            <a:schemeClr val="dk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Частный приют "Лоза"</a:t>
            </a: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- социально-реабилитационное учреждение, основные задачи которого: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временное содержание человека, попавшего в кризисную ситуацию;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оказание помощи в восстановлении утраченных документов и трудоустройстве;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содействие в прохождении медико-социальной экспертизы и оформлении документов для устройства в дома-интернаты; </a:t>
            </a:r>
            <a:b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</a:br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 восстановление утерянных связей с семьёй.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 </a:t>
            </a:r>
          </a:p>
          <a:p>
            <a:r>
              <a:rPr lang="ru-RU" sz="2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Приют оказывает социальную, психологическую и юридическую помощь лицам, оказавшимся в трудной жизненной ситуации. </a:t>
            </a:r>
            <a:endParaRPr lang="ru-RU" sz="2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loza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428596" y="1500188"/>
            <a:ext cx="7161213" cy="3857625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39999">
              <a:schemeClr val="tx2">
                <a:lumMod val="40000"/>
                <a:lumOff val="60000"/>
              </a:schemeClr>
            </a:gs>
            <a:gs pos="70000">
              <a:schemeClr val="tx2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357554" y="285728"/>
            <a:ext cx="5105400" cy="681022"/>
          </a:xfrm>
        </p:spPr>
        <p:txBody>
          <a:bodyPr/>
          <a:lstStyle/>
          <a:p>
            <a:pPr algn="l"/>
            <a:r>
              <a:rPr lang="ru-RU" sz="2400" cap="none" dirty="0" smtClean="0"/>
              <a:t>Цели проекта</a:t>
            </a:r>
            <a:endParaRPr lang="ru-RU" sz="2400" cap="none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86116" y="1000108"/>
            <a:ext cx="5357850" cy="5143536"/>
          </a:xfrm>
        </p:spPr>
        <p:txBody>
          <a:bodyPr>
            <a:normAutofit/>
          </a:bodyPr>
          <a:lstStyle/>
          <a:p>
            <a:pPr algn="l"/>
            <a:endParaRPr lang="ru-RU" sz="1400" dirty="0" smtClean="0"/>
          </a:p>
          <a:p>
            <a:pPr lvl="0" algn="l"/>
            <a:r>
              <a:rPr lang="ru-RU" sz="2000" dirty="0" smtClean="0"/>
              <a:t>1. Улучшение качества жизни бездомных людей, вынужденно проживающих в условиях «улицы». </a:t>
            </a:r>
          </a:p>
          <a:p>
            <a:pPr lvl="0" algn="l"/>
            <a:r>
              <a:rPr lang="ru-RU" sz="2000" dirty="0" smtClean="0"/>
              <a:t>2. Максимальное сокращение маргинальной прослойки населения нашего региона и как следствие – положительная динамика в деле предупреждения и распространения инфекционных общественно опасных заболеваний, а также, улучшение криминогенной обстановки в городе.</a:t>
            </a:r>
          </a:p>
          <a:p>
            <a:pPr lvl="0" algn="l"/>
            <a:r>
              <a:rPr lang="ru-RU" sz="2000" dirty="0" smtClean="0"/>
              <a:t>3. Устранение причин ведущих к рецидиву преступлений и правонарушений в регионе, среди граждан, освободившихся из МЛС и вынужденно проживающих в условиях «улицы». </a:t>
            </a:r>
          </a:p>
          <a:p>
            <a:pPr algn="l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25000">
              <a:schemeClr val="bg2">
                <a:lumMod val="75000"/>
              </a:schemeClr>
            </a:gs>
            <a:gs pos="50000">
              <a:schemeClr val="bg2">
                <a:lumMod val="50000"/>
              </a:schemeClr>
            </a:gs>
            <a:gs pos="75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3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00034" y="1000108"/>
            <a:ext cx="7286676" cy="4857784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80000"/>
              </a:schemeClr>
            </a:gs>
            <a:gs pos="25000">
              <a:schemeClr val="bg2">
                <a:lumMod val="75000"/>
              </a:schemeClr>
            </a:gs>
            <a:gs pos="50000">
              <a:schemeClr val="bg2">
                <a:lumMod val="50000"/>
              </a:schemeClr>
            </a:gs>
            <a:gs pos="75000">
              <a:schemeClr val="tx2">
                <a:lumMod val="75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28604"/>
            <a:ext cx="5114778" cy="607223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 поступлении в приют, </a:t>
            </a:r>
            <a:r>
              <a:rPr lang="ru-RU" dirty="0" err="1" smtClean="0"/>
              <a:t>реабилитанты</a:t>
            </a:r>
            <a:r>
              <a:rPr lang="ru-RU" dirty="0" smtClean="0"/>
              <a:t> проходят определенный минимум медицинского обследования, восстанавливаются паспорта и иные социально значимые документы. Кто-то получает группу инвалидности, кому то удается восстановить родственные связи, многие обретают пристанище в домах-интернатах, тубдиспансерах и специализированных санаториях.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В своем подавляющем большинстве,  наши подопечные до поступления в приют не имеют источников дохода, связи с родственниками утрачены, документы удостоверяющие личность отсутствуют. Многие из них являются людьми физически немощными и нуждаются в медицинской помощи.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6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571472" y="1142984"/>
            <a:ext cx="7072362" cy="4714908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2">
                <a:lumMod val="75000"/>
              </a:schemeClr>
            </a:gs>
            <a:gs pos="10000">
              <a:schemeClr val="tx2">
                <a:lumMod val="20000"/>
                <a:lumOff val="80000"/>
              </a:schemeClr>
            </a:gs>
            <a:gs pos="49000">
              <a:schemeClr val="tx2">
                <a:lumMod val="60000"/>
                <a:lumOff val="40000"/>
              </a:schemeClr>
            </a:gs>
            <a:gs pos="50000">
              <a:schemeClr val="tx2">
                <a:lumMod val="60000"/>
                <a:lumOff val="40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00042"/>
            <a:ext cx="5114778" cy="300039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Важнейшим звеном в вопросе </a:t>
            </a:r>
            <a:r>
              <a:rPr lang="ru-RU" dirty="0" err="1" smtClean="0"/>
              <a:t>ресоциализации</a:t>
            </a:r>
            <a:r>
              <a:rPr lang="ru-RU" dirty="0" smtClean="0"/>
              <a:t> является трудовая занятость, те из постояльцев кто имеет хоть какую-то возможность трудиться, привлекается к посильной работе – уборка спального и жилого помещения, приготовление пищи, стирка белья, уборка прилегающей территории, посадка и уход за огородом, заготовка дров и топка печи, ремонт помещения. По мере социальной адаптации, </a:t>
            </a:r>
            <a:r>
              <a:rPr lang="ru-RU" dirty="0" err="1" smtClean="0"/>
              <a:t>реабилитанты</a:t>
            </a:r>
            <a:r>
              <a:rPr lang="ru-RU" dirty="0" smtClean="0"/>
              <a:t> находят возможность иметь заработок: на кладбищах, рынках, уборке дворовых территорий, работе в строительных бригадах.</a:t>
            </a:r>
          </a:p>
          <a:p>
            <a:endParaRPr lang="ru-RU" dirty="0"/>
          </a:p>
        </p:txBody>
      </p:sp>
      <p:pic>
        <p:nvPicPr>
          <p:cNvPr id="4" name="Рисунок 3" descr="00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3929058" y="3500438"/>
            <a:ext cx="4155201" cy="3071810"/>
          </a:xfrm>
          <a:prstGeom prst="round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296</TotalTime>
  <Words>358</Words>
  <Application>Microsoft Office PowerPoint</Application>
  <PresentationFormat>Экран (4:3)</PresentationFormat>
  <Paragraphs>21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Благотворительная организация «Рассвет»</vt:lpstr>
      <vt:lpstr>Любой человек, ведущий бездомный образ жизни и желающий изменить таковой, беспрепятственно должен иметь доступ к временному месту жительства, питанию, медицинской и юридической помощи    </vt:lpstr>
      <vt:lpstr>ЧАСТНЫЙ ПРИЮТ «ЛОЗА»</vt:lpstr>
      <vt:lpstr>Слайд 4</vt:lpstr>
      <vt:lpstr>Цели проекта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Благотворительная организация «Рассвет»</dc:title>
  <dc:creator>Admin</dc:creator>
  <cp:lastModifiedBy>Admin</cp:lastModifiedBy>
  <cp:revision>31</cp:revision>
  <dcterms:created xsi:type="dcterms:W3CDTF">2015-01-29T19:32:37Z</dcterms:created>
  <dcterms:modified xsi:type="dcterms:W3CDTF">2015-01-30T07:48:12Z</dcterms:modified>
</cp:coreProperties>
</file>