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9" r:id="rId3"/>
    <p:sldId id="260" r:id="rId4"/>
    <p:sldId id="318" r:id="rId5"/>
    <p:sldId id="261" r:id="rId6"/>
    <p:sldId id="307" r:id="rId7"/>
    <p:sldId id="263" r:id="rId8"/>
    <p:sldId id="264" r:id="rId9"/>
    <p:sldId id="308" r:id="rId10"/>
    <p:sldId id="270" r:id="rId11"/>
    <p:sldId id="267" r:id="rId12"/>
    <p:sldId id="269" r:id="rId13"/>
    <p:sldId id="272" r:id="rId14"/>
    <p:sldId id="273" r:id="rId15"/>
    <p:sldId id="275" r:id="rId16"/>
    <p:sldId id="288" r:id="rId17"/>
    <p:sldId id="309" r:id="rId18"/>
    <p:sldId id="316" r:id="rId19"/>
    <p:sldId id="313" r:id="rId20"/>
    <p:sldId id="284" r:id="rId21"/>
    <p:sldId id="303" r:id="rId22"/>
    <p:sldId id="289" r:id="rId23"/>
    <p:sldId id="274" r:id="rId24"/>
    <p:sldId id="277" r:id="rId25"/>
    <p:sldId id="311" r:id="rId26"/>
    <p:sldId id="281" r:id="rId27"/>
    <p:sldId id="280" r:id="rId28"/>
    <p:sldId id="285" r:id="rId29"/>
    <p:sldId id="310" r:id="rId30"/>
    <p:sldId id="287" r:id="rId31"/>
    <p:sldId id="290" r:id="rId32"/>
    <p:sldId id="299" r:id="rId33"/>
    <p:sldId id="302" r:id="rId34"/>
    <p:sldId id="305" r:id="rId35"/>
    <p:sldId id="282" r:id="rId36"/>
    <p:sldId id="283" r:id="rId37"/>
    <p:sldId id="278" r:id="rId38"/>
    <p:sldId id="293" r:id="rId39"/>
    <p:sldId id="286" r:id="rId40"/>
    <p:sldId id="306" r:id="rId41"/>
    <p:sldId id="312" r:id="rId42"/>
    <p:sldId id="320" r:id="rId43"/>
    <p:sldId id="291" r:id="rId44"/>
    <p:sldId id="294" r:id="rId45"/>
    <p:sldId id="295" r:id="rId46"/>
    <p:sldId id="296" r:id="rId47"/>
    <p:sldId id="298" r:id="rId48"/>
    <p:sldId id="292" r:id="rId49"/>
    <p:sldId id="300" r:id="rId50"/>
    <p:sldId id="301" r:id="rId51"/>
    <p:sldId id="317" r:id="rId52"/>
    <p:sldId id="315" r:id="rId53"/>
    <p:sldId id="319" r:id="rId54"/>
    <p:sldId id="314" r:id="rId55"/>
    <p:sldId id="257"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BBC"/>
    <a:srgbClr val="57D3FF"/>
    <a:srgbClr val="339933"/>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6" y="-3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dPt>
            <c:idx val="1"/>
            <c:bubble3D val="0"/>
            <c:spPr>
              <a:solidFill>
                <a:srgbClr val="7030A0"/>
              </a:solidFill>
            </c:spPr>
          </c:dPt>
          <c:dPt>
            <c:idx val="3"/>
            <c:bubble3D val="0"/>
            <c:spPr>
              <a:solidFill>
                <a:srgbClr val="B00000"/>
              </a:solidFill>
            </c:spPr>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Лист1!$A$2:$A$5</c:f>
              <c:strCache>
                <c:ptCount val="4"/>
                <c:pt idx="0">
                  <c:v>наследственные факторы</c:v>
                </c:pt>
                <c:pt idx="1">
                  <c:v>условия внешней среды</c:v>
                </c:pt>
                <c:pt idx="2">
                  <c:v>деятельность системы зравоохранения</c:v>
                </c:pt>
                <c:pt idx="3">
                  <c:v>образ жизни самого человека</c:v>
                </c:pt>
              </c:strCache>
            </c:strRef>
          </c:cat>
          <c:val>
            <c:numRef>
              <c:f>Лист1!$B$2:$B$5</c:f>
              <c:numCache>
                <c:formatCode>General</c:formatCode>
                <c:ptCount val="4"/>
                <c:pt idx="0">
                  <c:v>20</c:v>
                </c:pt>
                <c:pt idx="1">
                  <c:v>20</c:v>
                </c:pt>
                <c:pt idx="2">
                  <c:v>10</c:v>
                </c:pt>
                <c:pt idx="3">
                  <c:v>50</c:v>
                </c:pt>
              </c:numCache>
            </c:numRef>
          </c:val>
        </c:ser>
        <c:dLbls>
          <c:showLegendKey val="0"/>
          <c:showVal val="0"/>
          <c:showCatName val="0"/>
          <c:showSerName val="0"/>
          <c:showPercent val="1"/>
          <c:showBubbleSize val="0"/>
          <c:showLeaderLines val="0"/>
        </c:dLbls>
      </c:pie3DChart>
    </c:plotArea>
    <c:legend>
      <c:legendPos val="t"/>
      <c:legendEntry>
        <c:idx val="0"/>
        <c:txPr>
          <a:bodyPr/>
          <a:lstStyle/>
          <a:p>
            <a:pPr>
              <a:defRPr>
                <a:latin typeface="Times New Roman" pitchFamily="18" charset="0"/>
                <a:cs typeface="Times New Roman" pitchFamily="18" charset="0"/>
              </a:defRPr>
            </a:pPr>
            <a:endParaRPr lang="ru-RU"/>
          </a:p>
        </c:txPr>
      </c:legendEntry>
      <c:legendEntry>
        <c:idx val="1"/>
        <c:txPr>
          <a:bodyPr/>
          <a:lstStyle/>
          <a:p>
            <a:pPr>
              <a:defRPr>
                <a:latin typeface="Times New Roman" pitchFamily="18" charset="0"/>
                <a:cs typeface="Times New Roman" pitchFamily="18" charset="0"/>
              </a:defRPr>
            </a:pPr>
            <a:endParaRPr lang="ru-RU"/>
          </a:p>
        </c:txPr>
      </c:legendEntry>
      <c:legendEntry>
        <c:idx val="2"/>
        <c:txPr>
          <a:bodyPr/>
          <a:lstStyle/>
          <a:p>
            <a:pPr>
              <a:defRPr>
                <a:latin typeface="Times New Roman" pitchFamily="18" charset="0"/>
                <a:cs typeface="Times New Roman" pitchFamily="18" charset="0"/>
              </a:defRPr>
            </a:pPr>
            <a:endParaRPr lang="ru-RU"/>
          </a:p>
        </c:txPr>
      </c:legendEntry>
      <c:legendEntry>
        <c:idx val="3"/>
        <c:txPr>
          <a:bodyPr/>
          <a:lstStyle/>
          <a:p>
            <a:pPr>
              <a:defRPr>
                <a:latin typeface="Times New Roman" pitchFamily="18" charset="0"/>
                <a:cs typeface="Times New Roman" pitchFamily="18" charset="0"/>
              </a:defRPr>
            </a:pPr>
            <a:endParaRPr lang="ru-RU"/>
          </a:p>
        </c:txPr>
      </c:legendEntry>
      <c:layout/>
      <c:overlay val="0"/>
    </c:legend>
    <c:plotVisOnly val="1"/>
    <c:dispBlanksAs val="zero"/>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104EC-FD85-4FB2-B5DC-2BE9E6064D0A}" type="doc">
      <dgm:prSet loTypeId="urn:microsoft.com/office/officeart/2005/8/layout/pyramid2" loCatId="pyramid" qsTypeId="urn:microsoft.com/office/officeart/2005/8/quickstyle/3d2" qsCatId="3D" csTypeId="urn:microsoft.com/office/officeart/2005/8/colors/accent3_4" csCatId="accent3" phldr="1"/>
      <dgm:spPr/>
    </dgm:pt>
    <dgm:pt modelId="{6F30D62C-2FCD-4FBA-89A0-4514DD6D3391}">
      <dgm:prSet phldrT="[Текст]" custT="1"/>
      <dgm:spPr>
        <a:solidFill>
          <a:schemeClr val="accent6">
            <a:lumMod val="40000"/>
            <a:lumOff val="60000"/>
            <a:alpha val="90000"/>
          </a:schemeClr>
        </a:solidFill>
      </dgm:spPr>
      <dgm:t>
        <a:bodyPr/>
        <a:lstStyle/>
        <a:p>
          <a:pPr algn="ctr" rtl="0"/>
          <a:r>
            <a:rPr lang="ru-RU" sz="1400" b="1" dirty="0" smtClean="0">
              <a:latin typeface="Times New Roman" pitchFamily="18" charset="0"/>
              <a:ea typeface="Times New Roman" pitchFamily="18" charset="0"/>
              <a:cs typeface="Times New Roman" pitchFamily="18" charset="0"/>
            </a:rPr>
            <a:t>Изучить</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и</a:t>
          </a:r>
          <a:r>
            <a:rPr kumimoji="0" lang="ru-RU" sz="1400" b="1" i="0" u="none" strike="noStrike" cap="none" normalizeH="0" dirty="0" smtClean="0">
              <a:ln/>
              <a:effectLst/>
              <a:latin typeface="Times New Roman" pitchFamily="18" charset="0"/>
              <a:ea typeface="Times New Roman" pitchFamily="18" charset="0"/>
              <a:cs typeface="Times New Roman" pitchFamily="18" charset="0"/>
            </a:rPr>
            <a:t> применить</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систему   </a:t>
          </a:r>
          <a:r>
            <a:rPr kumimoji="0" lang="ru-RU" sz="1400" b="1" i="0" u="none" strike="noStrike"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технологий  с</a:t>
          </a:r>
          <a:r>
            <a:rPr kumimoji="0" lang="ru-RU" sz="1400" b="1" i="0" u="none" strike="noStrike" cap="none" normalizeH="0" dirty="0" smtClean="0">
              <a:ln/>
              <a:effectLst/>
              <a:latin typeface="Times New Roman" pitchFamily="18" charset="0"/>
              <a:ea typeface="Times New Roman" pitchFamily="18" charset="0"/>
              <a:cs typeface="Times New Roman" pitchFamily="18" charset="0"/>
            </a:rPr>
            <a:t> целью </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адаптации её  к условиям нашего детского сада.</a:t>
          </a:r>
          <a:endParaRPr lang="ru-RU" sz="1400" b="1" dirty="0"/>
        </a:p>
      </dgm:t>
    </dgm:pt>
    <dgm:pt modelId="{A51FE29D-0639-4EBF-BF7C-073321D4EABC}" type="parTrans" cxnId="{4B7896EF-9750-4017-ADD6-F140E2C5F170}">
      <dgm:prSet/>
      <dgm:spPr/>
      <dgm:t>
        <a:bodyPr/>
        <a:lstStyle/>
        <a:p>
          <a:endParaRPr lang="ru-RU"/>
        </a:p>
      </dgm:t>
    </dgm:pt>
    <dgm:pt modelId="{D7CC8488-81DF-4E61-9539-082EAF609AED}" type="sibTrans" cxnId="{4B7896EF-9750-4017-ADD6-F140E2C5F170}">
      <dgm:prSet/>
      <dgm:spPr/>
      <dgm:t>
        <a:bodyPr/>
        <a:lstStyle/>
        <a:p>
          <a:endParaRPr lang="ru-RU"/>
        </a:p>
      </dgm:t>
    </dgm:pt>
    <dgm:pt modelId="{7AAD29EB-8342-4ED0-B0A6-3A5F406112C2}">
      <dgm:prSet phldrT="[Текст]" custT="1"/>
      <dgm:spPr>
        <a:solidFill>
          <a:schemeClr val="accent3">
            <a:lumMod val="40000"/>
            <a:lumOff val="60000"/>
            <a:alpha val="90000"/>
          </a:schemeClr>
        </a:solidFill>
      </dgm:spPr>
      <dgm:t>
        <a:bodyPr/>
        <a:lstStyle/>
        <a:p>
          <a:pPr algn="ctr" rtl="0"/>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Создать модель организации деятельности по  </a:t>
          </a:r>
          <a:r>
            <a:rPr kumimoji="0" lang="ru-RU" sz="1400" b="1" i="0" u="none" strike="noStrike" cap="none" normalizeH="0" baseline="0" dirty="0" err="1" smtClean="0">
              <a:ln/>
              <a:effectLst/>
              <a:latin typeface="Times New Roman" pitchFamily="18" charset="0"/>
              <a:ea typeface="Times New Roman" pitchFamily="18" charset="0"/>
              <a:cs typeface="Times New Roman" pitchFamily="18" charset="0"/>
            </a:rPr>
            <a:t>здоровьесберегающим</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технологиям  в ДОО.</a:t>
          </a:r>
          <a:endParaRPr lang="ru-RU" sz="1400" b="1" dirty="0"/>
        </a:p>
      </dgm:t>
    </dgm:pt>
    <dgm:pt modelId="{52C942A2-F2B5-4F18-939E-18FF30C7E40C}" type="parTrans" cxnId="{4150DF7A-2C2E-4A76-976D-8671B5FA863F}">
      <dgm:prSet/>
      <dgm:spPr/>
      <dgm:t>
        <a:bodyPr/>
        <a:lstStyle/>
        <a:p>
          <a:endParaRPr lang="ru-RU"/>
        </a:p>
      </dgm:t>
    </dgm:pt>
    <dgm:pt modelId="{2B67F746-1F4D-4509-ADCB-57847ACAE2E5}" type="sibTrans" cxnId="{4150DF7A-2C2E-4A76-976D-8671B5FA863F}">
      <dgm:prSet/>
      <dgm:spPr/>
      <dgm:t>
        <a:bodyPr/>
        <a:lstStyle/>
        <a:p>
          <a:endParaRPr lang="ru-RU"/>
        </a:p>
      </dgm:t>
    </dgm:pt>
    <dgm:pt modelId="{80FC0A79-D866-436A-AAC4-D52F1B6F4DDB}">
      <dgm:prSet phldrT="[Текст]" custT="1"/>
      <dgm:spPr>
        <a:solidFill>
          <a:schemeClr val="accent2">
            <a:lumMod val="20000"/>
            <a:lumOff val="80000"/>
            <a:alpha val="90000"/>
          </a:schemeClr>
        </a:solidFill>
      </dgm:spPr>
      <dgm:t>
        <a:bodyPr/>
        <a:lstStyle/>
        <a:p>
          <a:pPr rtl="0"/>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Определить их роль в образовательном процессе.</a:t>
          </a:r>
          <a:endParaRPr lang="ru-RU" sz="1400" b="1" dirty="0"/>
        </a:p>
      </dgm:t>
    </dgm:pt>
    <dgm:pt modelId="{8D8FAAE2-2F08-4696-855A-D4AA828721E2}" type="parTrans" cxnId="{E2FB5DBE-88FE-45B2-A4CC-5FDE3600BE02}">
      <dgm:prSet/>
      <dgm:spPr/>
      <dgm:t>
        <a:bodyPr/>
        <a:lstStyle/>
        <a:p>
          <a:endParaRPr lang="ru-RU"/>
        </a:p>
      </dgm:t>
    </dgm:pt>
    <dgm:pt modelId="{8EEDA9DA-AE53-4B12-9F69-9EBFDC1C6957}" type="sibTrans" cxnId="{E2FB5DBE-88FE-45B2-A4CC-5FDE3600BE02}">
      <dgm:prSet/>
      <dgm:spPr/>
      <dgm:t>
        <a:bodyPr/>
        <a:lstStyle/>
        <a:p>
          <a:endParaRPr lang="ru-RU"/>
        </a:p>
      </dgm:t>
    </dgm:pt>
    <dgm:pt modelId="{AD029A84-20AE-45BF-99CD-1609FF9169E5}">
      <dgm:prSet phldrT="[Текст]" custT="1"/>
      <dgm:spPr>
        <a:solidFill>
          <a:schemeClr val="tx2">
            <a:lumMod val="20000"/>
            <a:lumOff val="80000"/>
            <a:alpha val="90000"/>
          </a:schemeClr>
        </a:solidFill>
      </dgm:spPr>
      <dgm:t>
        <a:bodyPr/>
        <a:lstStyle/>
        <a:p>
          <a:pPr algn="ctr" rtl="0"/>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Скоординировать работу всех участников образовательного процесса по реализации </a:t>
          </a:r>
          <a:r>
            <a:rPr kumimoji="0" lang="ru-RU" sz="1400" b="1" i="0" u="none" strike="noStrike"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      технологий.</a:t>
          </a:r>
          <a:endParaRPr lang="ru-RU" sz="1400" b="1" dirty="0"/>
        </a:p>
      </dgm:t>
    </dgm:pt>
    <dgm:pt modelId="{51425BA6-EC97-4B68-9183-A2E58A12E26E}" type="parTrans" cxnId="{60D913AB-8F20-4D6B-BAC3-E3056DF53ECB}">
      <dgm:prSet/>
      <dgm:spPr/>
      <dgm:t>
        <a:bodyPr/>
        <a:lstStyle/>
        <a:p>
          <a:endParaRPr lang="ru-RU"/>
        </a:p>
      </dgm:t>
    </dgm:pt>
    <dgm:pt modelId="{6CC946A2-25EF-404B-8E69-E215713C9CB8}" type="sibTrans" cxnId="{60D913AB-8F20-4D6B-BAC3-E3056DF53ECB}">
      <dgm:prSet/>
      <dgm:spPr/>
      <dgm:t>
        <a:bodyPr/>
        <a:lstStyle/>
        <a:p>
          <a:endParaRPr lang="ru-RU"/>
        </a:p>
      </dgm:t>
    </dgm:pt>
    <dgm:pt modelId="{E3CAAE7D-0D9A-43C4-9D8E-E7536E3ABE17}">
      <dgm:prSet phldrT="[Текст]" custT="1"/>
      <dgm:spPr>
        <a:solidFill>
          <a:schemeClr val="accent4">
            <a:lumMod val="40000"/>
            <a:lumOff val="60000"/>
            <a:alpha val="90000"/>
          </a:schemeClr>
        </a:solidFill>
      </dgm:spPr>
      <dgm:t>
        <a:bodyPr/>
        <a:lstStyle/>
        <a:p>
          <a:pPr algn="ctr" rtl="0"/>
          <a:r>
            <a:rPr lang="ru-RU" sz="1400" b="1" dirty="0" smtClean="0">
              <a:latin typeface="Times New Roman" pitchFamily="18" charset="0"/>
              <a:ea typeface="Times New Roman" pitchFamily="18" charset="0"/>
              <a:cs typeface="Times New Roman" pitchFamily="18" charset="0"/>
            </a:rPr>
            <a:t>Создать благоприятный психолого – эмоциональный климат в детском саду для комфортного  пребывания  детей. </a:t>
          </a:r>
          <a:endParaRPr lang="ru-RU" sz="1400" b="1" dirty="0"/>
        </a:p>
      </dgm:t>
    </dgm:pt>
    <dgm:pt modelId="{D3C26E86-2CE4-4C71-B72D-AEA4CB609B6F}" type="parTrans" cxnId="{E8A540F8-9B5F-4865-81C9-D064CA9E8104}">
      <dgm:prSet/>
      <dgm:spPr/>
      <dgm:t>
        <a:bodyPr/>
        <a:lstStyle/>
        <a:p>
          <a:endParaRPr lang="ru-RU"/>
        </a:p>
      </dgm:t>
    </dgm:pt>
    <dgm:pt modelId="{B40C821C-EEAB-4EC7-B64E-F0D6C880C313}" type="sibTrans" cxnId="{E8A540F8-9B5F-4865-81C9-D064CA9E8104}">
      <dgm:prSet/>
      <dgm:spPr/>
      <dgm:t>
        <a:bodyPr/>
        <a:lstStyle/>
        <a:p>
          <a:endParaRPr lang="ru-RU"/>
        </a:p>
      </dgm:t>
    </dgm:pt>
    <dgm:pt modelId="{82A06122-69C1-437E-95B9-440480716444}">
      <dgm:prSet phldrT="[Текст]" custT="1"/>
      <dgm:spPr>
        <a:solidFill>
          <a:srgbClr val="FFFF99">
            <a:alpha val="89804"/>
          </a:srgbClr>
        </a:solidFill>
      </dgm:spPr>
      <dgm:t>
        <a:bodyPr/>
        <a:lstStyle/>
        <a:p>
          <a:pPr algn="ctr" rtl="0"/>
          <a:r>
            <a:rPr kumimoji="0" lang="ru-RU" sz="1400" b="1" i="0" u="none" strike="noStrike" cap="none" normalizeH="0" baseline="0" dirty="0" smtClean="0">
              <a:ln/>
              <a:effectLst/>
              <a:latin typeface="Times New Roman" pitchFamily="18" charset="0"/>
              <a:ea typeface="Times New Roman" pitchFamily="18" charset="0"/>
              <a:cs typeface="Times New Roman" pitchFamily="18" charset="0"/>
            </a:rPr>
            <a:t>Сформировать у дошкольников  необходимые  знания, умения и навыки по здоровому  образу жизни, научить использовать полученные знания в повседневной  жизни.</a:t>
          </a:r>
          <a:endParaRPr lang="ru-RU" sz="1400" b="1" dirty="0"/>
        </a:p>
      </dgm:t>
    </dgm:pt>
    <dgm:pt modelId="{D03A59C8-74A4-43FA-8162-2802124A58DC}" type="parTrans" cxnId="{379EE699-78B7-43E6-BC68-76EF73DAAA96}">
      <dgm:prSet/>
      <dgm:spPr/>
      <dgm:t>
        <a:bodyPr/>
        <a:lstStyle/>
        <a:p>
          <a:endParaRPr lang="ru-RU"/>
        </a:p>
      </dgm:t>
    </dgm:pt>
    <dgm:pt modelId="{B63D5029-30ED-48C9-976E-A4995D196EC1}" type="sibTrans" cxnId="{379EE699-78B7-43E6-BC68-76EF73DAAA96}">
      <dgm:prSet/>
      <dgm:spPr/>
      <dgm:t>
        <a:bodyPr/>
        <a:lstStyle/>
        <a:p>
          <a:endParaRPr lang="ru-RU"/>
        </a:p>
      </dgm:t>
    </dgm:pt>
    <dgm:pt modelId="{8B3A5DBF-ECBD-43BE-A2F1-3E82B6C94A0A}">
      <dgm:prSet phldrT="[Текст]" custT="1"/>
      <dgm:spPr>
        <a:solidFill>
          <a:schemeClr val="accent2">
            <a:lumMod val="40000"/>
            <a:lumOff val="60000"/>
            <a:alpha val="89804"/>
          </a:schemeClr>
        </a:solidFill>
      </dgm:spPr>
      <dgm:t>
        <a:bodyPr/>
        <a:lstStyle/>
        <a:p>
          <a:pPr algn="ctr" rtl="0">
            <a:lnSpc>
              <a:spcPct val="100000"/>
            </a:lnSpc>
            <a:spcAft>
              <a:spcPts val="0"/>
            </a:spcAft>
          </a:pPr>
          <a:r>
            <a:rPr lang="ru-RU" sz="1400" b="1" dirty="0" smtClean="0">
              <a:latin typeface="Times New Roman" pitchFamily="18" charset="0"/>
              <a:cs typeface="Times New Roman" pitchFamily="18" charset="0"/>
            </a:rPr>
            <a:t>Повышать интерес родителей путём просветительской работы к участию в оздоровительных мероприятиях вместе</a:t>
          </a:r>
        </a:p>
        <a:p>
          <a:pPr algn="ctr" rtl="0">
            <a:lnSpc>
              <a:spcPct val="100000"/>
            </a:lnSpc>
            <a:spcAft>
              <a:spcPts val="0"/>
            </a:spcAft>
          </a:pPr>
          <a:r>
            <a:rPr lang="ru-RU" sz="1400" b="1" dirty="0" smtClean="0">
              <a:latin typeface="Times New Roman" pitchFamily="18" charset="0"/>
              <a:cs typeface="Times New Roman" pitchFamily="18" charset="0"/>
            </a:rPr>
            <a:t> с детьми. </a:t>
          </a:r>
          <a:endParaRPr lang="ru-RU" sz="1400" b="1" dirty="0">
            <a:latin typeface="Times New Roman" pitchFamily="18" charset="0"/>
            <a:cs typeface="Times New Roman" pitchFamily="18" charset="0"/>
          </a:endParaRPr>
        </a:p>
      </dgm:t>
    </dgm:pt>
    <dgm:pt modelId="{0A1C30DE-DF67-475A-8217-352C0805B474}" type="parTrans" cxnId="{FAAE7F8E-3FD7-4CDA-B39C-026DAAA6FBC3}">
      <dgm:prSet/>
      <dgm:spPr/>
      <dgm:t>
        <a:bodyPr/>
        <a:lstStyle/>
        <a:p>
          <a:endParaRPr lang="ru-RU"/>
        </a:p>
      </dgm:t>
    </dgm:pt>
    <dgm:pt modelId="{9D3425F4-3C16-46CF-8A9E-5BFF41738B00}" type="sibTrans" cxnId="{FAAE7F8E-3FD7-4CDA-B39C-026DAAA6FBC3}">
      <dgm:prSet/>
      <dgm:spPr/>
      <dgm:t>
        <a:bodyPr/>
        <a:lstStyle/>
        <a:p>
          <a:endParaRPr lang="ru-RU"/>
        </a:p>
      </dgm:t>
    </dgm:pt>
    <dgm:pt modelId="{F9F5B23A-B815-4713-98E5-3A3574F5BACA}" type="pres">
      <dgm:prSet presAssocID="{A99104EC-FD85-4FB2-B5DC-2BE9E6064D0A}" presName="compositeShape" presStyleCnt="0">
        <dgm:presLayoutVars>
          <dgm:dir/>
          <dgm:resizeHandles/>
        </dgm:presLayoutVars>
      </dgm:prSet>
      <dgm:spPr/>
    </dgm:pt>
    <dgm:pt modelId="{B2AD0A26-A1F3-4E21-9A9E-0C6B68440FD0}" type="pres">
      <dgm:prSet presAssocID="{A99104EC-FD85-4FB2-B5DC-2BE9E6064D0A}" presName="pyramid" presStyleLbl="node1" presStyleIdx="0" presStyleCnt="1" custLinFactNeighborX="-77559"/>
      <dgm:spPr/>
    </dgm:pt>
    <dgm:pt modelId="{438E7C9C-57ED-4131-B1E3-9B43B369B434}" type="pres">
      <dgm:prSet presAssocID="{A99104EC-FD85-4FB2-B5DC-2BE9E6064D0A}" presName="theList" presStyleCnt="0"/>
      <dgm:spPr/>
    </dgm:pt>
    <dgm:pt modelId="{19843577-1AAB-4D51-B540-C66BEEC9DFA1}" type="pres">
      <dgm:prSet presAssocID="{6F30D62C-2FCD-4FBA-89A0-4514DD6D3391}" presName="aNode" presStyleLbl="fgAcc1" presStyleIdx="0" presStyleCnt="7" custScaleX="129771" custScaleY="108375" custLinFactNeighborX="5294" custLinFactNeighborY="27040">
        <dgm:presLayoutVars>
          <dgm:bulletEnabled val="1"/>
        </dgm:presLayoutVars>
      </dgm:prSet>
      <dgm:spPr/>
      <dgm:t>
        <a:bodyPr/>
        <a:lstStyle/>
        <a:p>
          <a:endParaRPr lang="ru-RU"/>
        </a:p>
      </dgm:t>
    </dgm:pt>
    <dgm:pt modelId="{38259AE7-97E7-4D7A-8A05-15840A6FC94E}" type="pres">
      <dgm:prSet presAssocID="{6F30D62C-2FCD-4FBA-89A0-4514DD6D3391}" presName="aSpace" presStyleCnt="0"/>
      <dgm:spPr/>
    </dgm:pt>
    <dgm:pt modelId="{C3D65CDB-ABC1-4A45-AE28-B613E8BEE669}" type="pres">
      <dgm:prSet presAssocID="{7AAD29EB-8342-4ED0-B0A6-3A5F406112C2}" presName="aNode" presStyleLbl="fgAcc1" presStyleIdx="1" presStyleCnt="7" custScaleX="134032" custScaleY="89072" custLinFactNeighborX="5373" custLinFactNeighborY="58975">
        <dgm:presLayoutVars>
          <dgm:bulletEnabled val="1"/>
        </dgm:presLayoutVars>
      </dgm:prSet>
      <dgm:spPr/>
      <dgm:t>
        <a:bodyPr/>
        <a:lstStyle/>
        <a:p>
          <a:endParaRPr lang="ru-RU"/>
        </a:p>
      </dgm:t>
    </dgm:pt>
    <dgm:pt modelId="{7D28367F-E511-4471-A560-28A75223BD94}" type="pres">
      <dgm:prSet presAssocID="{7AAD29EB-8342-4ED0-B0A6-3A5F406112C2}" presName="aSpace" presStyleCnt="0"/>
      <dgm:spPr/>
    </dgm:pt>
    <dgm:pt modelId="{35B8E411-1DD4-48C5-8B56-102B28CE80D7}" type="pres">
      <dgm:prSet presAssocID="{80FC0A79-D866-436A-AAC4-D52F1B6F4DDB}" presName="aNode" presStyleLbl="fgAcc1" presStyleIdx="2" presStyleCnt="7" custScaleX="132213" custScaleY="75280" custLinFactNeighborX="4345" custLinFactNeighborY="73622">
        <dgm:presLayoutVars>
          <dgm:bulletEnabled val="1"/>
        </dgm:presLayoutVars>
      </dgm:prSet>
      <dgm:spPr/>
      <dgm:t>
        <a:bodyPr/>
        <a:lstStyle/>
        <a:p>
          <a:endParaRPr lang="ru-RU"/>
        </a:p>
      </dgm:t>
    </dgm:pt>
    <dgm:pt modelId="{496DB9F0-F531-41BE-BC45-1828E86EE2A7}" type="pres">
      <dgm:prSet presAssocID="{80FC0A79-D866-436A-AAC4-D52F1B6F4DDB}" presName="aSpace" presStyleCnt="0"/>
      <dgm:spPr/>
    </dgm:pt>
    <dgm:pt modelId="{06EA6A2E-D54B-482B-8D11-CAFFAFABF816}" type="pres">
      <dgm:prSet presAssocID="{AD029A84-20AE-45BF-99CD-1609FF9169E5}" presName="aNode" presStyleLbl="fgAcc1" presStyleIdx="3" presStyleCnt="7" custScaleX="134100" custScaleY="95507" custLinFactNeighborX="4879" custLinFactNeighborY="61516">
        <dgm:presLayoutVars>
          <dgm:bulletEnabled val="1"/>
        </dgm:presLayoutVars>
      </dgm:prSet>
      <dgm:spPr/>
      <dgm:t>
        <a:bodyPr/>
        <a:lstStyle/>
        <a:p>
          <a:endParaRPr lang="ru-RU"/>
        </a:p>
      </dgm:t>
    </dgm:pt>
    <dgm:pt modelId="{5B0E45A4-FB09-4573-A36F-F8366B657C41}" type="pres">
      <dgm:prSet presAssocID="{AD029A84-20AE-45BF-99CD-1609FF9169E5}" presName="aSpace" presStyleCnt="0"/>
      <dgm:spPr/>
    </dgm:pt>
    <dgm:pt modelId="{687947F4-9700-4289-9230-2E69EE426774}" type="pres">
      <dgm:prSet presAssocID="{E3CAAE7D-0D9A-43C4-9D8E-E7536E3ABE17}" presName="aNode" presStyleLbl="fgAcc1" presStyleIdx="4" presStyleCnt="7" custScaleX="136756" custScaleY="103506" custLinFactY="7124" custLinFactNeighborX="4235" custLinFactNeighborY="100000">
        <dgm:presLayoutVars>
          <dgm:bulletEnabled val="1"/>
        </dgm:presLayoutVars>
      </dgm:prSet>
      <dgm:spPr/>
      <dgm:t>
        <a:bodyPr/>
        <a:lstStyle/>
        <a:p>
          <a:endParaRPr lang="ru-RU"/>
        </a:p>
      </dgm:t>
    </dgm:pt>
    <dgm:pt modelId="{8937B411-CE52-4FDB-9D13-FAFE94549FE1}" type="pres">
      <dgm:prSet presAssocID="{E3CAAE7D-0D9A-43C4-9D8E-E7536E3ABE17}" presName="aSpace" presStyleCnt="0"/>
      <dgm:spPr/>
    </dgm:pt>
    <dgm:pt modelId="{86E95D4B-3FEC-4D71-98E3-214FC0B7DD54}" type="pres">
      <dgm:prSet presAssocID="{82A06122-69C1-437E-95B9-440480716444}" presName="aNode" presStyleLbl="fgAcc1" presStyleIdx="5" presStyleCnt="7" custScaleX="137970" custScaleY="132708" custLinFactY="21964" custLinFactNeighborX="4842" custLinFactNeighborY="100000">
        <dgm:presLayoutVars>
          <dgm:bulletEnabled val="1"/>
        </dgm:presLayoutVars>
      </dgm:prSet>
      <dgm:spPr/>
      <dgm:t>
        <a:bodyPr/>
        <a:lstStyle/>
        <a:p>
          <a:endParaRPr lang="ru-RU"/>
        </a:p>
      </dgm:t>
    </dgm:pt>
    <dgm:pt modelId="{2CDCF840-87B5-44A9-8C9A-BB4492D01E55}" type="pres">
      <dgm:prSet presAssocID="{82A06122-69C1-437E-95B9-440480716444}" presName="aSpace" presStyleCnt="0"/>
      <dgm:spPr/>
    </dgm:pt>
    <dgm:pt modelId="{FC22D4E6-7449-4456-8AD0-7EA817EB99E4}" type="pres">
      <dgm:prSet presAssocID="{8B3A5DBF-ECBD-43BE-A2F1-3E82B6C94A0A}" presName="aNode" presStyleLbl="fgAcc1" presStyleIdx="6" presStyleCnt="7" custScaleX="137305" custScaleY="146521" custLinFactY="32265" custLinFactNeighborX="4510" custLinFactNeighborY="100000">
        <dgm:presLayoutVars>
          <dgm:bulletEnabled val="1"/>
        </dgm:presLayoutVars>
      </dgm:prSet>
      <dgm:spPr/>
      <dgm:t>
        <a:bodyPr/>
        <a:lstStyle/>
        <a:p>
          <a:endParaRPr lang="ru-RU"/>
        </a:p>
      </dgm:t>
    </dgm:pt>
    <dgm:pt modelId="{C8CB3998-9805-475D-ABD3-7B73FAACAAEE}" type="pres">
      <dgm:prSet presAssocID="{8B3A5DBF-ECBD-43BE-A2F1-3E82B6C94A0A}" presName="aSpace" presStyleCnt="0"/>
      <dgm:spPr/>
    </dgm:pt>
  </dgm:ptLst>
  <dgm:cxnLst>
    <dgm:cxn modelId="{0FD4BA30-8CF4-4535-87FC-B4D3467F90EF}" type="presOf" srcId="{8B3A5DBF-ECBD-43BE-A2F1-3E82B6C94A0A}" destId="{FC22D4E6-7449-4456-8AD0-7EA817EB99E4}" srcOrd="0" destOrd="0" presId="urn:microsoft.com/office/officeart/2005/8/layout/pyramid2"/>
    <dgm:cxn modelId="{FE63CC76-08CA-4041-AF30-33C6F479F91E}" type="presOf" srcId="{80FC0A79-D866-436A-AAC4-D52F1B6F4DDB}" destId="{35B8E411-1DD4-48C5-8B56-102B28CE80D7}" srcOrd="0" destOrd="0" presId="urn:microsoft.com/office/officeart/2005/8/layout/pyramid2"/>
    <dgm:cxn modelId="{60D913AB-8F20-4D6B-BAC3-E3056DF53ECB}" srcId="{A99104EC-FD85-4FB2-B5DC-2BE9E6064D0A}" destId="{AD029A84-20AE-45BF-99CD-1609FF9169E5}" srcOrd="3" destOrd="0" parTransId="{51425BA6-EC97-4B68-9183-A2E58A12E26E}" sibTransId="{6CC946A2-25EF-404B-8E69-E215713C9CB8}"/>
    <dgm:cxn modelId="{EC2ADE66-1590-4FCA-9F4B-9D477DE269F4}" type="presOf" srcId="{7AAD29EB-8342-4ED0-B0A6-3A5F406112C2}" destId="{C3D65CDB-ABC1-4A45-AE28-B613E8BEE669}" srcOrd="0" destOrd="0" presId="urn:microsoft.com/office/officeart/2005/8/layout/pyramid2"/>
    <dgm:cxn modelId="{F6CE682A-54C5-4C2C-8B66-15BAE9BCD15A}" type="presOf" srcId="{82A06122-69C1-437E-95B9-440480716444}" destId="{86E95D4B-3FEC-4D71-98E3-214FC0B7DD54}" srcOrd="0" destOrd="0" presId="urn:microsoft.com/office/officeart/2005/8/layout/pyramid2"/>
    <dgm:cxn modelId="{690DF18B-87D3-4300-9F26-260CC1D16169}" type="presOf" srcId="{A99104EC-FD85-4FB2-B5DC-2BE9E6064D0A}" destId="{F9F5B23A-B815-4713-98E5-3A3574F5BACA}" srcOrd="0" destOrd="0" presId="urn:microsoft.com/office/officeart/2005/8/layout/pyramid2"/>
    <dgm:cxn modelId="{FAAE7F8E-3FD7-4CDA-B39C-026DAAA6FBC3}" srcId="{A99104EC-FD85-4FB2-B5DC-2BE9E6064D0A}" destId="{8B3A5DBF-ECBD-43BE-A2F1-3E82B6C94A0A}" srcOrd="6" destOrd="0" parTransId="{0A1C30DE-DF67-475A-8217-352C0805B474}" sibTransId="{9D3425F4-3C16-46CF-8A9E-5BFF41738B00}"/>
    <dgm:cxn modelId="{14266FB4-8571-4D9C-91C9-6FC864ACEB56}" type="presOf" srcId="{AD029A84-20AE-45BF-99CD-1609FF9169E5}" destId="{06EA6A2E-D54B-482B-8D11-CAFFAFABF816}" srcOrd="0" destOrd="0" presId="urn:microsoft.com/office/officeart/2005/8/layout/pyramid2"/>
    <dgm:cxn modelId="{4150DF7A-2C2E-4A76-976D-8671B5FA863F}" srcId="{A99104EC-FD85-4FB2-B5DC-2BE9E6064D0A}" destId="{7AAD29EB-8342-4ED0-B0A6-3A5F406112C2}" srcOrd="1" destOrd="0" parTransId="{52C942A2-F2B5-4F18-939E-18FF30C7E40C}" sibTransId="{2B67F746-1F4D-4509-ADCB-57847ACAE2E5}"/>
    <dgm:cxn modelId="{E10AFAC3-E8B4-4934-9193-136801E09612}" type="presOf" srcId="{E3CAAE7D-0D9A-43C4-9D8E-E7536E3ABE17}" destId="{687947F4-9700-4289-9230-2E69EE426774}" srcOrd="0" destOrd="0" presId="urn:microsoft.com/office/officeart/2005/8/layout/pyramid2"/>
    <dgm:cxn modelId="{379EE699-78B7-43E6-BC68-76EF73DAAA96}" srcId="{A99104EC-FD85-4FB2-B5DC-2BE9E6064D0A}" destId="{82A06122-69C1-437E-95B9-440480716444}" srcOrd="5" destOrd="0" parTransId="{D03A59C8-74A4-43FA-8162-2802124A58DC}" sibTransId="{B63D5029-30ED-48C9-976E-A4995D196EC1}"/>
    <dgm:cxn modelId="{E2FB5DBE-88FE-45B2-A4CC-5FDE3600BE02}" srcId="{A99104EC-FD85-4FB2-B5DC-2BE9E6064D0A}" destId="{80FC0A79-D866-436A-AAC4-D52F1B6F4DDB}" srcOrd="2" destOrd="0" parTransId="{8D8FAAE2-2F08-4696-855A-D4AA828721E2}" sibTransId="{8EEDA9DA-AE53-4B12-9F69-9EBFDC1C6957}"/>
    <dgm:cxn modelId="{4B7896EF-9750-4017-ADD6-F140E2C5F170}" srcId="{A99104EC-FD85-4FB2-B5DC-2BE9E6064D0A}" destId="{6F30D62C-2FCD-4FBA-89A0-4514DD6D3391}" srcOrd="0" destOrd="0" parTransId="{A51FE29D-0639-4EBF-BF7C-073321D4EABC}" sibTransId="{D7CC8488-81DF-4E61-9539-082EAF609AED}"/>
    <dgm:cxn modelId="{E8A540F8-9B5F-4865-81C9-D064CA9E8104}" srcId="{A99104EC-FD85-4FB2-B5DC-2BE9E6064D0A}" destId="{E3CAAE7D-0D9A-43C4-9D8E-E7536E3ABE17}" srcOrd="4" destOrd="0" parTransId="{D3C26E86-2CE4-4C71-B72D-AEA4CB609B6F}" sibTransId="{B40C821C-EEAB-4EC7-B64E-F0D6C880C313}"/>
    <dgm:cxn modelId="{E56A9FFE-02C5-46D9-9B3A-F425900CAA8C}" type="presOf" srcId="{6F30D62C-2FCD-4FBA-89A0-4514DD6D3391}" destId="{19843577-1AAB-4D51-B540-C66BEEC9DFA1}" srcOrd="0" destOrd="0" presId="urn:microsoft.com/office/officeart/2005/8/layout/pyramid2"/>
    <dgm:cxn modelId="{7A0B71E4-86E8-4654-8497-2C062F8F905F}" type="presParOf" srcId="{F9F5B23A-B815-4713-98E5-3A3574F5BACA}" destId="{B2AD0A26-A1F3-4E21-9A9E-0C6B68440FD0}" srcOrd="0" destOrd="0" presId="urn:microsoft.com/office/officeart/2005/8/layout/pyramid2"/>
    <dgm:cxn modelId="{A1AE17B7-CA30-425A-B8CB-96647D4134E1}" type="presParOf" srcId="{F9F5B23A-B815-4713-98E5-3A3574F5BACA}" destId="{438E7C9C-57ED-4131-B1E3-9B43B369B434}" srcOrd="1" destOrd="0" presId="urn:microsoft.com/office/officeart/2005/8/layout/pyramid2"/>
    <dgm:cxn modelId="{E4D9FA90-C940-4A24-B25D-361D437648A5}" type="presParOf" srcId="{438E7C9C-57ED-4131-B1E3-9B43B369B434}" destId="{19843577-1AAB-4D51-B540-C66BEEC9DFA1}" srcOrd="0" destOrd="0" presId="urn:microsoft.com/office/officeart/2005/8/layout/pyramid2"/>
    <dgm:cxn modelId="{D3156F27-1FE8-4F1E-8062-638C1E352446}" type="presParOf" srcId="{438E7C9C-57ED-4131-B1E3-9B43B369B434}" destId="{38259AE7-97E7-4D7A-8A05-15840A6FC94E}" srcOrd="1" destOrd="0" presId="urn:microsoft.com/office/officeart/2005/8/layout/pyramid2"/>
    <dgm:cxn modelId="{2F42412D-1341-4C89-A477-50586C0F76E3}" type="presParOf" srcId="{438E7C9C-57ED-4131-B1E3-9B43B369B434}" destId="{C3D65CDB-ABC1-4A45-AE28-B613E8BEE669}" srcOrd="2" destOrd="0" presId="urn:microsoft.com/office/officeart/2005/8/layout/pyramid2"/>
    <dgm:cxn modelId="{CD0C433D-843A-463A-A016-95EE603879FD}" type="presParOf" srcId="{438E7C9C-57ED-4131-B1E3-9B43B369B434}" destId="{7D28367F-E511-4471-A560-28A75223BD94}" srcOrd="3" destOrd="0" presId="urn:microsoft.com/office/officeart/2005/8/layout/pyramid2"/>
    <dgm:cxn modelId="{038254C4-3111-4F11-995D-2694791E841E}" type="presParOf" srcId="{438E7C9C-57ED-4131-B1E3-9B43B369B434}" destId="{35B8E411-1DD4-48C5-8B56-102B28CE80D7}" srcOrd="4" destOrd="0" presId="urn:microsoft.com/office/officeart/2005/8/layout/pyramid2"/>
    <dgm:cxn modelId="{334E4EFA-5FF7-4669-AD9D-EC27EAC2ED37}" type="presParOf" srcId="{438E7C9C-57ED-4131-B1E3-9B43B369B434}" destId="{496DB9F0-F531-41BE-BC45-1828E86EE2A7}" srcOrd="5" destOrd="0" presId="urn:microsoft.com/office/officeart/2005/8/layout/pyramid2"/>
    <dgm:cxn modelId="{49D11191-59E4-45E1-9E05-EBDD2101B6FF}" type="presParOf" srcId="{438E7C9C-57ED-4131-B1E3-9B43B369B434}" destId="{06EA6A2E-D54B-482B-8D11-CAFFAFABF816}" srcOrd="6" destOrd="0" presId="urn:microsoft.com/office/officeart/2005/8/layout/pyramid2"/>
    <dgm:cxn modelId="{BEDEF228-5A1C-45D1-8A51-4449628AFC18}" type="presParOf" srcId="{438E7C9C-57ED-4131-B1E3-9B43B369B434}" destId="{5B0E45A4-FB09-4573-A36F-F8366B657C41}" srcOrd="7" destOrd="0" presId="urn:microsoft.com/office/officeart/2005/8/layout/pyramid2"/>
    <dgm:cxn modelId="{3199FDEA-9382-4E46-BFC2-AED8C06BEDBD}" type="presParOf" srcId="{438E7C9C-57ED-4131-B1E3-9B43B369B434}" destId="{687947F4-9700-4289-9230-2E69EE426774}" srcOrd="8" destOrd="0" presId="urn:microsoft.com/office/officeart/2005/8/layout/pyramid2"/>
    <dgm:cxn modelId="{5836D945-7753-424F-9A65-F8BE3649D5EE}" type="presParOf" srcId="{438E7C9C-57ED-4131-B1E3-9B43B369B434}" destId="{8937B411-CE52-4FDB-9D13-FAFE94549FE1}" srcOrd="9" destOrd="0" presId="urn:microsoft.com/office/officeart/2005/8/layout/pyramid2"/>
    <dgm:cxn modelId="{AB9BB98A-2B95-4B20-81DA-F834A3E3BEA8}" type="presParOf" srcId="{438E7C9C-57ED-4131-B1E3-9B43B369B434}" destId="{86E95D4B-3FEC-4D71-98E3-214FC0B7DD54}" srcOrd="10" destOrd="0" presId="urn:microsoft.com/office/officeart/2005/8/layout/pyramid2"/>
    <dgm:cxn modelId="{FC47FFC7-B7EF-4072-8DE2-BCD8DAE3C4AB}" type="presParOf" srcId="{438E7C9C-57ED-4131-B1E3-9B43B369B434}" destId="{2CDCF840-87B5-44A9-8C9A-BB4492D01E55}" srcOrd="11" destOrd="0" presId="urn:microsoft.com/office/officeart/2005/8/layout/pyramid2"/>
    <dgm:cxn modelId="{CFB395FF-C00C-4E0C-BF83-E9CF8CBE7C70}" type="presParOf" srcId="{438E7C9C-57ED-4131-B1E3-9B43B369B434}" destId="{FC22D4E6-7449-4456-8AD0-7EA817EB99E4}" srcOrd="12" destOrd="0" presId="urn:microsoft.com/office/officeart/2005/8/layout/pyramid2"/>
    <dgm:cxn modelId="{B62507B2-810E-4EE9-8410-4874DA150E0D}" type="presParOf" srcId="{438E7C9C-57ED-4131-B1E3-9B43B369B434}" destId="{C8CB3998-9805-475D-ABD3-7B73FAACAAEE}"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8F9B0-3464-4925-8DBE-80E5B20C6A8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ru-RU"/>
        </a:p>
      </dgm:t>
    </dgm:pt>
    <dgm:pt modelId="{041E6B5D-9F55-40CB-8EF3-0D7056D27039}">
      <dgm:prSet phldrT="[Текст]" custT="1"/>
      <dgm:spPr/>
      <dgm:t>
        <a:bodyPr/>
        <a:lstStyle/>
        <a:p>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Вид проекта</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CD23D62B-244B-404A-81FA-C0C4DB5C467E}" type="parTrans" cxnId="{6CBAC9B7-3240-4973-AA3A-7C631692416B}">
      <dgm:prSet/>
      <dgm:spPr/>
      <dgm:t>
        <a:bodyPr/>
        <a:lstStyle/>
        <a:p>
          <a:endParaRPr lang="ru-RU"/>
        </a:p>
      </dgm:t>
    </dgm:pt>
    <dgm:pt modelId="{A9A92BB8-53B3-4A0B-B681-731712B13D72}" type="sibTrans" cxnId="{6CBAC9B7-3240-4973-AA3A-7C631692416B}">
      <dgm:prSet/>
      <dgm:spPr/>
      <dgm:t>
        <a:bodyPr/>
        <a:lstStyle/>
        <a:p>
          <a:endParaRPr lang="ru-RU"/>
        </a:p>
      </dgm:t>
    </dgm:pt>
    <dgm:pt modelId="{44C36C90-3E7D-4FCB-A50D-D89C29FCA154}">
      <dgm:prSet phldrT="[Текст]" custT="1"/>
      <dgm:spPr/>
      <dgm:t>
        <a:bodyPr/>
        <a:lstStyle/>
        <a:p>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Продолжительность проекта</a:t>
          </a: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50C86A98-9E52-49EA-8DCC-4BB176FBF911}" type="parTrans" cxnId="{44CE6368-1325-4135-97D9-8C777AF29CCF}">
      <dgm:prSet/>
      <dgm:spPr/>
      <dgm:t>
        <a:bodyPr/>
        <a:lstStyle/>
        <a:p>
          <a:endParaRPr lang="ru-RU"/>
        </a:p>
      </dgm:t>
    </dgm:pt>
    <dgm:pt modelId="{3C1E0FAA-8716-43AD-934C-7A60CFFDB4B4}" type="sibTrans" cxnId="{44CE6368-1325-4135-97D9-8C777AF29CCF}">
      <dgm:prSet/>
      <dgm:spPr/>
      <dgm:t>
        <a:bodyPr/>
        <a:lstStyle/>
        <a:p>
          <a:endParaRPr lang="ru-RU"/>
        </a:p>
      </dgm:t>
    </dgm:pt>
    <dgm:pt modelId="{747756E3-8E70-48A8-8F5C-C7BD8B5E04EB}">
      <dgm:prSet phldrT="[Текст]" custT="1"/>
      <dgm:spPr/>
      <dgm:t>
        <a:bodyPr/>
        <a:lstStyle/>
        <a:p>
          <a:r>
            <a:rPr lang="ru-RU" sz="1800" dirty="0" smtClean="0">
              <a:latin typeface="Times New Roman" pitchFamily="18" charset="0"/>
              <a:cs typeface="Times New Roman" pitchFamily="18" charset="0"/>
            </a:rPr>
            <a:t>долгосрочный</a:t>
          </a:r>
          <a:endParaRPr lang="ru-RU" sz="1800" dirty="0">
            <a:latin typeface="Times New Roman" pitchFamily="18" charset="0"/>
            <a:cs typeface="Times New Roman" pitchFamily="18" charset="0"/>
          </a:endParaRPr>
        </a:p>
      </dgm:t>
    </dgm:pt>
    <dgm:pt modelId="{05705DCE-610D-461A-8178-5AFD4CAF3144}" type="parTrans" cxnId="{872BCC1F-16A1-45A8-8955-A7E98D45CABE}">
      <dgm:prSet/>
      <dgm:spPr/>
      <dgm:t>
        <a:bodyPr/>
        <a:lstStyle/>
        <a:p>
          <a:endParaRPr lang="ru-RU"/>
        </a:p>
      </dgm:t>
    </dgm:pt>
    <dgm:pt modelId="{81520773-288E-4223-913F-38B7E1B5BC3A}" type="sibTrans" cxnId="{872BCC1F-16A1-45A8-8955-A7E98D45CABE}">
      <dgm:prSet/>
      <dgm:spPr/>
      <dgm:t>
        <a:bodyPr/>
        <a:lstStyle/>
        <a:p>
          <a:endParaRPr lang="ru-RU"/>
        </a:p>
      </dgm:t>
    </dgm:pt>
    <dgm:pt modelId="{C66157F8-EE89-445A-8E9A-9977526D9437}">
      <dgm:prSet phldrT="[Текст]" custT="1"/>
      <dgm:spPr/>
      <dgm:t>
        <a:bodyPr/>
        <a:lstStyle/>
        <a:p>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Участники проекта</a:t>
          </a: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DDFE0CB2-4624-4DAD-9A8A-F5D2FFFF26A3}" type="parTrans" cxnId="{3AA79437-052B-4FD4-8B62-839F9B159391}">
      <dgm:prSet/>
      <dgm:spPr/>
      <dgm:t>
        <a:bodyPr/>
        <a:lstStyle/>
        <a:p>
          <a:endParaRPr lang="ru-RU"/>
        </a:p>
      </dgm:t>
    </dgm:pt>
    <dgm:pt modelId="{A46470EF-8786-4536-A1EA-916CD60CD71C}" type="sibTrans" cxnId="{3AA79437-052B-4FD4-8B62-839F9B159391}">
      <dgm:prSet/>
      <dgm:spPr/>
      <dgm:t>
        <a:bodyPr/>
        <a:lstStyle/>
        <a:p>
          <a:endParaRPr lang="ru-RU"/>
        </a:p>
      </dgm:t>
    </dgm:pt>
    <dgm:pt modelId="{CD4A10E4-DA0A-403B-96CE-CF8C6CD3E0C1}">
      <dgm:prSet phldrT="[Текст]" custT="1"/>
      <dgm:spPr/>
      <dgm:t>
        <a:bodyPr/>
        <a:lstStyle/>
        <a:p>
          <a:r>
            <a:rPr lang="ru-RU" sz="1800" dirty="0" smtClean="0">
              <a:latin typeface="Times New Roman" pitchFamily="18" charset="0"/>
              <a:cs typeface="Times New Roman" pitchFamily="18" charset="0"/>
            </a:rPr>
            <a:t>воспитанники  детского сада, коллектив ДОО, родители</a:t>
          </a:r>
          <a:endParaRPr lang="ru-RU" sz="1800" dirty="0">
            <a:latin typeface="Times New Roman" pitchFamily="18" charset="0"/>
            <a:cs typeface="Times New Roman" pitchFamily="18" charset="0"/>
          </a:endParaRPr>
        </a:p>
      </dgm:t>
    </dgm:pt>
    <dgm:pt modelId="{2A7E4D18-92E2-4493-8000-B4500F2416C7}" type="parTrans" cxnId="{61CD4DE6-CA9D-4794-B6EA-F4CAF3CDFBD0}">
      <dgm:prSet/>
      <dgm:spPr/>
      <dgm:t>
        <a:bodyPr/>
        <a:lstStyle/>
        <a:p>
          <a:endParaRPr lang="ru-RU"/>
        </a:p>
      </dgm:t>
    </dgm:pt>
    <dgm:pt modelId="{358A55D3-7B31-4D8A-B9BC-1C55DCD76736}" type="sibTrans" cxnId="{61CD4DE6-CA9D-4794-B6EA-F4CAF3CDFBD0}">
      <dgm:prSet/>
      <dgm:spPr/>
      <dgm:t>
        <a:bodyPr/>
        <a:lstStyle/>
        <a:p>
          <a:endParaRPr lang="ru-RU"/>
        </a:p>
      </dgm:t>
    </dgm:pt>
    <dgm:pt modelId="{C9474A4D-BAA7-45C1-944A-138C5ABB6E24}">
      <dgm:prSet phldrT="[Текст]" custT="1"/>
      <dgm:spPr/>
      <dgm:t>
        <a:bodyPr/>
        <a:lstStyle/>
        <a:p>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Руководитель проекта</a:t>
          </a: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D6C0B7D0-4B12-4CFA-A6D6-0BCD8A1E5FC8}" type="parTrans" cxnId="{D1CD0405-36E7-4DF9-968A-D4A8FE670BED}">
      <dgm:prSet/>
      <dgm:spPr/>
      <dgm:t>
        <a:bodyPr/>
        <a:lstStyle/>
        <a:p>
          <a:endParaRPr lang="ru-RU"/>
        </a:p>
      </dgm:t>
    </dgm:pt>
    <dgm:pt modelId="{8F42CAC0-8D1C-429B-B969-53592CECF299}" type="sibTrans" cxnId="{D1CD0405-36E7-4DF9-968A-D4A8FE670BED}">
      <dgm:prSet/>
      <dgm:spPr/>
      <dgm:t>
        <a:bodyPr/>
        <a:lstStyle/>
        <a:p>
          <a:endParaRPr lang="ru-RU"/>
        </a:p>
      </dgm:t>
    </dgm:pt>
    <dgm:pt modelId="{5148E27A-130E-4833-9E72-31C5678318AB}">
      <dgm:prSet phldrT="[Текст]" custT="1"/>
      <dgm:spPr>
        <a:solidFill>
          <a:schemeClr val="accent3">
            <a:lumMod val="40000"/>
            <a:lumOff val="60000"/>
          </a:schemeClr>
        </a:solidFill>
      </dgm:spPr>
      <dgm:t>
        <a:bodyPr/>
        <a:lstStyle/>
        <a:p>
          <a:r>
            <a:rPr lang="ru-RU" sz="1800" dirty="0" smtClean="0">
              <a:solidFill>
                <a:schemeClr val="tx1"/>
              </a:solidFill>
              <a:latin typeface="Times New Roman" pitchFamily="18" charset="0"/>
              <a:cs typeface="Times New Roman" pitchFamily="18" charset="0"/>
            </a:rPr>
            <a:t>старший воспитатель ВКК -  Костенко Лариса Анатольевна  </a:t>
          </a:r>
          <a:endParaRPr lang="ru-RU" sz="1800" dirty="0">
            <a:solidFill>
              <a:schemeClr val="tx1"/>
            </a:solidFill>
            <a:latin typeface="Times New Roman" pitchFamily="18" charset="0"/>
            <a:cs typeface="Times New Roman" pitchFamily="18" charset="0"/>
          </a:endParaRPr>
        </a:p>
      </dgm:t>
    </dgm:pt>
    <dgm:pt modelId="{C38D03BC-9C0F-417E-872D-E5881672E412}" type="parTrans" cxnId="{345ECCBB-96B9-491D-B415-2A40A9CE143D}">
      <dgm:prSet/>
      <dgm:spPr/>
      <dgm:t>
        <a:bodyPr/>
        <a:lstStyle/>
        <a:p>
          <a:endParaRPr lang="ru-RU"/>
        </a:p>
      </dgm:t>
    </dgm:pt>
    <dgm:pt modelId="{880B6F0D-9519-4B71-A3AE-8E629EA1985C}" type="sibTrans" cxnId="{345ECCBB-96B9-491D-B415-2A40A9CE143D}">
      <dgm:prSet/>
      <dgm:spPr/>
      <dgm:t>
        <a:bodyPr/>
        <a:lstStyle/>
        <a:p>
          <a:endParaRPr lang="ru-RU"/>
        </a:p>
      </dgm:t>
    </dgm:pt>
    <dgm:pt modelId="{9FCB7131-D964-448F-99B5-E3F58FFF6A6F}">
      <dgm:prSet phldrT="[Текст]" custT="1"/>
      <dgm:spPr/>
      <dgm:t>
        <a:bodyPr/>
        <a:lstStyle/>
        <a:p>
          <a:r>
            <a:rPr lang="ru-RU" sz="1800" dirty="0" err="1" smtClean="0">
              <a:latin typeface="Times New Roman" pitchFamily="18" charset="0"/>
              <a:cs typeface="Times New Roman" pitchFamily="18" charset="0"/>
            </a:rPr>
            <a:t>Практико</a:t>
          </a:r>
          <a:r>
            <a:rPr lang="ru-RU" sz="1800" dirty="0" smtClean="0">
              <a:latin typeface="Times New Roman" pitchFamily="18" charset="0"/>
              <a:cs typeface="Times New Roman" pitchFamily="18" charset="0"/>
            </a:rPr>
            <a:t> - ориентированный</a:t>
          </a:r>
          <a:endParaRPr lang="ru-RU" sz="1800" dirty="0">
            <a:latin typeface="Times New Roman" pitchFamily="18" charset="0"/>
            <a:cs typeface="Times New Roman" pitchFamily="18" charset="0"/>
          </a:endParaRPr>
        </a:p>
      </dgm:t>
    </dgm:pt>
    <dgm:pt modelId="{55CC1C78-C716-4F29-8CA2-AC2ACDCE35FE}" type="sibTrans" cxnId="{5A9D663A-0304-4433-86EA-14C7EA721A8B}">
      <dgm:prSet/>
      <dgm:spPr/>
      <dgm:t>
        <a:bodyPr/>
        <a:lstStyle/>
        <a:p>
          <a:endParaRPr lang="ru-RU"/>
        </a:p>
      </dgm:t>
    </dgm:pt>
    <dgm:pt modelId="{B05C50BC-7068-4750-933F-2FF254E2B3BC}" type="parTrans" cxnId="{5A9D663A-0304-4433-86EA-14C7EA721A8B}">
      <dgm:prSet/>
      <dgm:spPr/>
      <dgm:t>
        <a:bodyPr/>
        <a:lstStyle/>
        <a:p>
          <a:endParaRPr lang="ru-RU"/>
        </a:p>
      </dgm:t>
    </dgm:pt>
    <dgm:pt modelId="{0BC8DCB1-A5AC-440E-8CA9-57811CBD3DAF}" type="pres">
      <dgm:prSet presAssocID="{C208F9B0-3464-4925-8DBE-80E5B20C6A86}" presName="Name0" presStyleCnt="0">
        <dgm:presLayoutVars>
          <dgm:dir/>
          <dgm:animLvl val="lvl"/>
          <dgm:resizeHandles val="exact"/>
        </dgm:presLayoutVars>
      </dgm:prSet>
      <dgm:spPr/>
      <dgm:t>
        <a:bodyPr/>
        <a:lstStyle/>
        <a:p>
          <a:endParaRPr lang="ru-RU"/>
        </a:p>
      </dgm:t>
    </dgm:pt>
    <dgm:pt modelId="{F4E55EEC-B782-469C-AF3B-DEE7A61700D0}" type="pres">
      <dgm:prSet presAssocID="{041E6B5D-9F55-40CB-8EF3-0D7056D27039}" presName="linNode" presStyleCnt="0"/>
      <dgm:spPr/>
    </dgm:pt>
    <dgm:pt modelId="{5A36A708-66D2-42F2-9FE9-71CA1260A51F}" type="pres">
      <dgm:prSet presAssocID="{041E6B5D-9F55-40CB-8EF3-0D7056D27039}" presName="parentText" presStyleLbl="node1" presStyleIdx="0" presStyleCnt="5">
        <dgm:presLayoutVars>
          <dgm:chMax val="1"/>
          <dgm:bulletEnabled val="1"/>
        </dgm:presLayoutVars>
      </dgm:prSet>
      <dgm:spPr/>
      <dgm:t>
        <a:bodyPr/>
        <a:lstStyle/>
        <a:p>
          <a:endParaRPr lang="ru-RU"/>
        </a:p>
      </dgm:t>
    </dgm:pt>
    <dgm:pt modelId="{06533DB9-689D-4CF9-A68B-0AE7301BE2D4}" type="pres">
      <dgm:prSet presAssocID="{041E6B5D-9F55-40CB-8EF3-0D7056D27039}" presName="descendantText" presStyleLbl="alignAccFollowNode1" presStyleIdx="0" presStyleCnt="3">
        <dgm:presLayoutVars>
          <dgm:bulletEnabled val="1"/>
        </dgm:presLayoutVars>
      </dgm:prSet>
      <dgm:spPr/>
      <dgm:t>
        <a:bodyPr/>
        <a:lstStyle/>
        <a:p>
          <a:endParaRPr lang="ru-RU"/>
        </a:p>
      </dgm:t>
    </dgm:pt>
    <dgm:pt modelId="{07AF5469-6191-4101-9978-3A5E99B9E197}" type="pres">
      <dgm:prSet presAssocID="{A9A92BB8-53B3-4A0B-B681-731712B13D72}" presName="sp" presStyleCnt="0"/>
      <dgm:spPr/>
    </dgm:pt>
    <dgm:pt modelId="{81B5323F-CE06-46B1-80D5-8CF61657CEB6}" type="pres">
      <dgm:prSet presAssocID="{44C36C90-3E7D-4FCB-A50D-D89C29FCA154}" presName="linNode" presStyleCnt="0"/>
      <dgm:spPr/>
    </dgm:pt>
    <dgm:pt modelId="{9641A70E-CEF6-4E0E-8851-333256A7A34C}" type="pres">
      <dgm:prSet presAssocID="{44C36C90-3E7D-4FCB-A50D-D89C29FCA154}" presName="parentText" presStyleLbl="node1" presStyleIdx="1" presStyleCnt="5">
        <dgm:presLayoutVars>
          <dgm:chMax val="1"/>
          <dgm:bulletEnabled val="1"/>
        </dgm:presLayoutVars>
      </dgm:prSet>
      <dgm:spPr/>
      <dgm:t>
        <a:bodyPr/>
        <a:lstStyle/>
        <a:p>
          <a:endParaRPr lang="ru-RU"/>
        </a:p>
      </dgm:t>
    </dgm:pt>
    <dgm:pt modelId="{5A7F220E-21B6-4260-B5A7-131958DE35BD}" type="pres">
      <dgm:prSet presAssocID="{44C36C90-3E7D-4FCB-A50D-D89C29FCA154}" presName="descendantText" presStyleLbl="alignAccFollowNode1" presStyleIdx="1" presStyleCnt="3">
        <dgm:presLayoutVars>
          <dgm:bulletEnabled val="1"/>
        </dgm:presLayoutVars>
      </dgm:prSet>
      <dgm:spPr/>
      <dgm:t>
        <a:bodyPr/>
        <a:lstStyle/>
        <a:p>
          <a:endParaRPr lang="ru-RU"/>
        </a:p>
      </dgm:t>
    </dgm:pt>
    <dgm:pt modelId="{A75111D3-399E-4BFC-8957-AF513B9CC346}" type="pres">
      <dgm:prSet presAssocID="{3C1E0FAA-8716-43AD-934C-7A60CFFDB4B4}" presName="sp" presStyleCnt="0"/>
      <dgm:spPr/>
    </dgm:pt>
    <dgm:pt modelId="{B739FFE9-212D-46F8-B964-1515C7504809}" type="pres">
      <dgm:prSet presAssocID="{C66157F8-EE89-445A-8E9A-9977526D9437}" presName="linNode" presStyleCnt="0"/>
      <dgm:spPr/>
    </dgm:pt>
    <dgm:pt modelId="{0C02AD91-08ED-4AB8-8480-BBA55705178C}" type="pres">
      <dgm:prSet presAssocID="{C66157F8-EE89-445A-8E9A-9977526D9437}" presName="parentText" presStyleLbl="node1" presStyleIdx="2" presStyleCnt="5">
        <dgm:presLayoutVars>
          <dgm:chMax val="1"/>
          <dgm:bulletEnabled val="1"/>
        </dgm:presLayoutVars>
      </dgm:prSet>
      <dgm:spPr/>
      <dgm:t>
        <a:bodyPr/>
        <a:lstStyle/>
        <a:p>
          <a:endParaRPr lang="ru-RU"/>
        </a:p>
      </dgm:t>
    </dgm:pt>
    <dgm:pt modelId="{F15CBFD3-CF53-4CA6-9D78-1FEB96916389}" type="pres">
      <dgm:prSet presAssocID="{C66157F8-EE89-445A-8E9A-9977526D9437}" presName="descendantText" presStyleLbl="alignAccFollowNode1" presStyleIdx="2" presStyleCnt="3" custLinFactNeighborX="11656" custLinFactNeighborY="2631">
        <dgm:presLayoutVars>
          <dgm:bulletEnabled val="1"/>
        </dgm:presLayoutVars>
      </dgm:prSet>
      <dgm:spPr/>
      <dgm:t>
        <a:bodyPr/>
        <a:lstStyle/>
        <a:p>
          <a:endParaRPr lang="ru-RU"/>
        </a:p>
      </dgm:t>
    </dgm:pt>
    <dgm:pt modelId="{D47AE085-5A03-4AB9-B979-2E099037C28E}" type="pres">
      <dgm:prSet presAssocID="{A46470EF-8786-4536-A1EA-916CD60CD71C}" presName="sp" presStyleCnt="0"/>
      <dgm:spPr/>
    </dgm:pt>
    <dgm:pt modelId="{FA422B70-9176-4975-82A5-02DD5C3111B6}" type="pres">
      <dgm:prSet presAssocID="{C9474A4D-BAA7-45C1-944A-138C5ABB6E24}" presName="linNode" presStyleCnt="0"/>
      <dgm:spPr/>
    </dgm:pt>
    <dgm:pt modelId="{452B0E19-9098-40FA-A73A-CACCEBCE0E48}" type="pres">
      <dgm:prSet presAssocID="{C9474A4D-BAA7-45C1-944A-138C5ABB6E24}" presName="parentText" presStyleLbl="node1" presStyleIdx="3" presStyleCnt="5" custLinFactNeighborY="-418">
        <dgm:presLayoutVars>
          <dgm:chMax val="1"/>
          <dgm:bulletEnabled val="1"/>
        </dgm:presLayoutVars>
      </dgm:prSet>
      <dgm:spPr/>
      <dgm:t>
        <a:bodyPr/>
        <a:lstStyle/>
        <a:p>
          <a:endParaRPr lang="ru-RU"/>
        </a:p>
      </dgm:t>
    </dgm:pt>
    <dgm:pt modelId="{16767E3B-5569-48A1-BC41-D8009A585960}" type="pres">
      <dgm:prSet presAssocID="{8F42CAC0-8D1C-429B-B969-53592CECF299}" presName="sp" presStyleCnt="0"/>
      <dgm:spPr/>
    </dgm:pt>
    <dgm:pt modelId="{053F38CC-247E-4149-80CA-264CDBC4722E}" type="pres">
      <dgm:prSet presAssocID="{5148E27A-130E-4833-9E72-31C5678318AB}" presName="linNode" presStyleCnt="0"/>
      <dgm:spPr/>
    </dgm:pt>
    <dgm:pt modelId="{52AAA6D4-2952-4A4C-BF72-14CD069EE8A2}" type="pres">
      <dgm:prSet presAssocID="{5148E27A-130E-4833-9E72-31C5678318AB}" presName="parentText" presStyleLbl="node1" presStyleIdx="4" presStyleCnt="5" custScaleX="177777" custScaleY="90224" custLinFactX="763" custLinFactNeighborX="100000" custLinFactNeighborY="-98519">
        <dgm:presLayoutVars>
          <dgm:chMax val="1"/>
          <dgm:bulletEnabled val="1"/>
        </dgm:presLayoutVars>
      </dgm:prSet>
      <dgm:spPr/>
      <dgm:t>
        <a:bodyPr/>
        <a:lstStyle/>
        <a:p>
          <a:endParaRPr lang="ru-RU"/>
        </a:p>
      </dgm:t>
    </dgm:pt>
  </dgm:ptLst>
  <dgm:cxnLst>
    <dgm:cxn modelId="{872BCC1F-16A1-45A8-8955-A7E98D45CABE}" srcId="{44C36C90-3E7D-4FCB-A50D-D89C29FCA154}" destId="{747756E3-8E70-48A8-8F5C-C7BD8B5E04EB}" srcOrd="0" destOrd="0" parTransId="{05705DCE-610D-461A-8178-5AFD4CAF3144}" sibTransId="{81520773-288E-4223-913F-38B7E1B5BC3A}"/>
    <dgm:cxn modelId="{6CBAC9B7-3240-4973-AA3A-7C631692416B}" srcId="{C208F9B0-3464-4925-8DBE-80E5B20C6A86}" destId="{041E6B5D-9F55-40CB-8EF3-0D7056D27039}" srcOrd="0" destOrd="0" parTransId="{CD23D62B-244B-404A-81FA-C0C4DB5C467E}" sibTransId="{A9A92BB8-53B3-4A0B-B681-731712B13D72}"/>
    <dgm:cxn modelId="{01589EEB-8B13-44E8-9205-ADF86A5389AA}" type="presOf" srcId="{747756E3-8E70-48A8-8F5C-C7BD8B5E04EB}" destId="{5A7F220E-21B6-4260-B5A7-131958DE35BD}" srcOrd="0" destOrd="0" presId="urn:microsoft.com/office/officeart/2005/8/layout/vList5"/>
    <dgm:cxn modelId="{D1CD0405-36E7-4DF9-968A-D4A8FE670BED}" srcId="{C208F9B0-3464-4925-8DBE-80E5B20C6A86}" destId="{C9474A4D-BAA7-45C1-944A-138C5ABB6E24}" srcOrd="3" destOrd="0" parTransId="{D6C0B7D0-4B12-4CFA-A6D6-0BCD8A1E5FC8}" sibTransId="{8F42CAC0-8D1C-429B-B969-53592CECF299}"/>
    <dgm:cxn modelId="{3AA79437-052B-4FD4-8B62-839F9B159391}" srcId="{C208F9B0-3464-4925-8DBE-80E5B20C6A86}" destId="{C66157F8-EE89-445A-8E9A-9977526D9437}" srcOrd="2" destOrd="0" parTransId="{DDFE0CB2-4624-4DAD-9A8A-F5D2FFFF26A3}" sibTransId="{A46470EF-8786-4536-A1EA-916CD60CD71C}"/>
    <dgm:cxn modelId="{FF5E4EC2-F562-4E8F-9F68-ED55B8A3DF70}" type="presOf" srcId="{CD4A10E4-DA0A-403B-96CE-CF8C6CD3E0C1}" destId="{F15CBFD3-CF53-4CA6-9D78-1FEB96916389}" srcOrd="0" destOrd="0" presId="urn:microsoft.com/office/officeart/2005/8/layout/vList5"/>
    <dgm:cxn modelId="{E6F1F480-F406-4977-B02A-051E208EEF8F}" type="presOf" srcId="{C9474A4D-BAA7-45C1-944A-138C5ABB6E24}" destId="{452B0E19-9098-40FA-A73A-CACCEBCE0E48}" srcOrd="0" destOrd="0" presId="urn:microsoft.com/office/officeart/2005/8/layout/vList5"/>
    <dgm:cxn modelId="{44CE6368-1325-4135-97D9-8C777AF29CCF}" srcId="{C208F9B0-3464-4925-8DBE-80E5B20C6A86}" destId="{44C36C90-3E7D-4FCB-A50D-D89C29FCA154}" srcOrd="1" destOrd="0" parTransId="{50C86A98-9E52-49EA-8DCC-4BB176FBF911}" sibTransId="{3C1E0FAA-8716-43AD-934C-7A60CFFDB4B4}"/>
    <dgm:cxn modelId="{0BB22B7D-EBA2-4C2C-9A85-CC86D27AB8A6}" type="presOf" srcId="{44C36C90-3E7D-4FCB-A50D-D89C29FCA154}" destId="{9641A70E-CEF6-4E0E-8851-333256A7A34C}" srcOrd="0" destOrd="0" presId="urn:microsoft.com/office/officeart/2005/8/layout/vList5"/>
    <dgm:cxn modelId="{5A9D663A-0304-4433-86EA-14C7EA721A8B}" srcId="{041E6B5D-9F55-40CB-8EF3-0D7056D27039}" destId="{9FCB7131-D964-448F-99B5-E3F58FFF6A6F}" srcOrd="0" destOrd="0" parTransId="{B05C50BC-7068-4750-933F-2FF254E2B3BC}" sibTransId="{55CC1C78-C716-4F29-8CA2-AC2ACDCE35FE}"/>
    <dgm:cxn modelId="{2E9E3FE2-D4DB-4804-BF02-5B8762CF0168}" type="presOf" srcId="{C66157F8-EE89-445A-8E9A-9977526D9437}" destId="{0C02AD91-08ED-4AB8-8480-BBA55705178C}" srcOrd="0" destOrd="0" presId="urn:microsoft.com/office/officeart/2005/8/layout/vList5"/>
    <dgm:cxn modelId="{61CD4DE6-CA9D-4794-B6EA-F4CAF3CDFBD0}" srcId="{C66157F8-EE89-445A-8E9A-9977526D9437}" destId="{CD4A10E4-DA0A-403B-96CE-CF8C6CD3E0C1}" srcOrd="0" destOrd="0" parTransId="{2A7E4D18-92E2-4493-8000-B4500F2416C7}" sibTransId="{358A55D3-7B31-4D8A-B9BC-1C55DCD76736}"/>
    <dgm:cxn modelId="{1CEDBED1-23E7-47A4-A8E8-349ED6DA57BF}" type="presOf" srcId="{9FCB7131-D964-448F-99B5-E3F58FFF6A6F}" destId="{06533DB9-689D-4CF9-A68B-0AE7301BE2D4}" srcOrd="0" destOrd="0" presId="urn:microsoft.com/office/officeart/2005/8/layout/vList5"/>
    <dgm:cxn modelId="{4A5DAB29-CA4A-4CB1-9838-354E07C463E8}" type="presOf" srcId="{041E6B5D-9F55-40CB-8EF3-0D7056D27039}" destId="{5A36A708-66D2-42F2-9FE9-71CA1260A51F}" srcOrd="0" destOrd="0" presId="urn:microsoft.com/office/officeart/2005/8/layout/vList5"/>
    <dgm:cxn modelId="{568F1C52-9CDD-4DD1-AA5E-6ED8DD82C648}" type="presOf" srcId="{C208F9B0-3464-4925-8DBE-80E5B20C6A86}" destId="{0BC8DCB1-A5AC-440E-8CA9-57811CBD3DAF}" srcOrd="0" destOrd="0" presId="urn:microsoft.com/office/officeart/2005/8/layout/vList5"/>
    <dgm:cxn modelId="{3D7998DA-E139-43DC-BA11-525898F24417}" type="presOf" srcId="{5148E27A-130E-4833-9E72-31C5678318AB}" destId="{52AAA6D4-2952-4A4C-BF72-14CD069EE8A2}" srcOrd="0" destOrd="0" presId="urn:microsoft.com/office/officeart/2005/8/layout/vList5"/>
    <dgm:cxn modelId="{345ECCBB-96B9-491D-B415-2A40A9CE143D}" srcId="{C208F9B0-3464-4925-8DBE-80E5B20C6A86}" destId="{5148E27A-130E-4833-9E72-31C5678318AB}" srcOrd="4" destOrd="0" parTransId="{C38D03BC-9C0F-417E-872D-E5881672E412}" sibTransId="{880B6F0D-9519-4B71-A3AE-8E629EA1985C}"/>
    <dgm:cxn modelId="{579951BC-21F9-485E-B742-557BD4BB47B9}" type="presParOf" srcId="{0BC8DCB1-A5AC-440E-8CA9-57811CBD3DAF}" destId="{F4E55EEC-B782-469C-AF3B-DEE7A61700D0}" srcOrd="0" destOrd="0" presId="urn:microsoft.com/office/officeart/2005/8/layout/vList5"/>
    <dgm:cxn modelId="{8787E666-2E91-4B07-A948-48A4BD1DA26B}" type="presParOf" srcId="{F4E55EEC-B782-469C-AF3B-DEE7A61700D0}" destId="{5A36A708-66D2-42F2-9FE9-71CA1260A51F}" srcOrd="0" destOrd="0" presId="urn:microsoft.com/office/officeart/2005/8/layout/vList5"/>
    <dgm:cxn modelId="{286215E3-1280-4E8F-84A9-0D0B9FD6BBF4}" type="presParOf" srcId="{F4E55EEC-B782-469C-AF3B-DEE7A61700D0}" destId="{06533DB9-689D-4CF9-A68B-0AE7301BE2D4}" srcOrd="1" destOrd="0" presId="urn:microsoft.com/office/officeart/2005/8/layout/vList5"/>
    <dgm:cxn modelId="{B5537BD1-2B22-4A9F-B2C9-72F37EDCF66A}" type="presParOf" srcId="{0BC8DCB1-A5AC-440E-8CA9-57811CBD3DAF}" destId="{07AF5469-6191-4101-9978-3A5E99B9E197}" srcOrd="1" destOrd="0" presId="urn:microsoft.com/office/officeart/2005/8/layout/vList5"/>
    <dgm:cxn modelId="{B0FB69C8-C15B-41F9-9EE6-B0D8606FE68D}" type="presParOf" srcId="{0BC8DCB1-A5AC-440E-8CA9-57811CBD3DAF}" destId="{81B5323F-CE06-46B1-80D5-8CF61657CEB6}" srcOrd="2" destOrd="0" presId="urn:microsoft.com/office/officeart/2005/8/layout/vList5"/>
    <dgm:cxn modelId="{D5506295-E399-44C6-A999-242DF0607111}" type="presParOf" srcId="{81B5323F-CE06-46B1-80D5-8CF61657CEB6}" destId="{9641A70E-CEF6-4E0E-8851-333256A7A34C}" srcOrd="0" destOrd="0" presId="urn:microsoft.com/office/officeart/2005/8/layout/vList5"/>
    <dgm:cxn modelId="{F8F5D584-246B-4A2A-ACB0-77288D6A0E59}" type="presParOf" srcId="{81B5323F-CE06-46B1-80D5-8CF61657CEB6}" destId="{5A7F220E-21B6-4260-B5A7-131958DE35BD}" srcOrd="1" destOrd="0" presId="urn:microsoft.com/office/officeart/2005/8/layout/vList5"/>
    <dgm:cxn modelId="{59B61C5B-E045-4371-AD9F-5A9FEF394921}" type="presParOf" srcId="{0BC8DCB1-A5AC-440E-8CA9-57811CBD3DAF}" destId="{A75111D3-399E-4BFC-8957-AF513B9CC346}" srcOrd="3" destOrd="0" presId="urn:microsoft.com/office/officeart/2005/8/layout/vList5"/>
    <dgm:cxn modelId="{EEC7EDF0-DC48-43EB-BCCE-6D4522B36A80}" type="presParOf" srcId="{0BC8DCB1-A5AC-440E-8CA9-57811CBD3DAF}" destId="{B739FFE9-212D-46F8-B964-1515C7504809}" srcOrd="4" destOrd="0" presId="urn:microsoft.com/office/officeart/2005/8/layout/vList5"/>
    <dgm:cxn modelId="{D49621D8-6F68-4C2B-B60A-163D9855A453}" type="presParOf" srcId="{B739FFE9-212D-46F8-B964-1515C7504809}" destId="{0C02AD91-08ED-4AB8-8480-BBA55705178C}" srcOrd="0" destOrd="0" presId="urn:microsoft.com/office/officeart/2005/8/layout/vList5"/>
    <dgm:cxn modelId="{93A81C1C-1CB9-4506-A806-7727554A00CB}" type="presParOf" srcId="{B739FFE9-212D-46F8-B964-1515C7504809}" destId="{F15CBFD3-CF53-4CA6-9D78-1FEB96916389}" srcOrd="1" destOrd="0" presId="urn:microsoft.com/office/officeart/2005/8/layout/vList5"/>
    <dgm:cxn modelId="{4EA54377-A4C2-4327-AE6D-3944CDE8C835}" type="presParOf" srcId="{0BC8DCB1-A5AC-440E-8CA9-57811CBD3DAF}" destId="{D47AE085-5A03-4AB9-B979-2E099037C28E}" srcOrd="5" destOrd="0" presId="urn:microsoft.com/office/officeart/2005/8/layout/vList5"/>
    <dgm:cxn modelId="{7F5A75F7-2223-4E88-A7BF-7E514C2EEDB8}" type="presParOf" srcId="{0BC8DCB1-A5AC-440E-8CA9-57811CBD3DAF}" destId="{FA422B70-9176-4975-82A5-02DD5C3111B6}" srcOrd="6" destOrd="0" presId="urn:microsoft.com/office/officeart/2005/8/layout/vList5"/>
    <dgm:cxn modelId="{D8407D01-69EA-42C5-AA02-02241B321C7F}" type="presParOf" srcId="{FA422B70-9176-4975-82A5-02DD5C3111B6}" destId="{452B0E19-9098-40FA-A73A-CACCEBCE0E48}" srcOrd="0" destOrd="0" presId="urn:microsoft.com/office/officeart/2005/8/layout/vList5"/>
    <dgm:cxn modelId="{59F36B2D-A70B-4335-8AA5-A4F8D416229F}" type="presParOf" srcId="{0BC8DCB1-A5AC-440E-8CA9-57811CBD3DAF}" destId="{16767E3B-5569-48A1-BC41-D8009A585960}" srcOrd="7" destOrd="0" presId="urn:microsoft.com/office/officeart/2005/8/layout/vList5"/>
    <dgm:cxn modelId="{251D3735-B354-455A-9EB2-5A0E59272345}" type="presParOf" srcId="{0BC8DCB1-A5AC-440E-8CA9-57811CBD3DAF}" destId="{053F38CC-247E-4149-80CA-264CDBC4722E}" srcOrd="8" destOrd="0" presId="urn:microsoft.com/office/officeart/2005/8/layout/vList5"/>
    <dgm:cxn modelId="{B28BAE5F-8108-4FFB-9CBC-7D77410A8F4D}" type="presParOf" srcId="{053F38CC-247E-4149-80CA-264CDBC4722E}" destId="{52AAA6D4-2952-4A4C-BF72-14CD069EE8A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80C29-D366-41EA-841A-84958A1FB10A}" type="doc">
      <dgm:prSet loTypeId="urn:microsoft.com/office/officeart/2005/8/layout/vProcess5" loCatId="process" qsTypeId="urn:microsoft.com/office/officeart/2005/8/quickstyle/simple5" qsCatId="simple" csTypeId="urn:microsoft.com/office/officeart/2005/8/colors/colorful4" csCatId="colorful" phldr="1"/>
      <dgm:spPr/>
      <dgm:t>
        <a:bodyPr/>
        <a:lstStyle/>
        <a:p>
          <a:endParaRPr lang="ru-RU"/>
        </a:p>
      </dgm:t>
    </dgm:pt>
    <dgm:pt modelId="{18B8D5EF-08FB-4C70-9F6E-E86EF70CABA6}">
      <dgm:prSet phldrT="[Текст]" custT="1"/>
      <dgm:spPr/>
      <dgm:t>
        <a:bodyPr/>
        <a:lstStyle/>
        <a:p>
          <a:r>
            <a:rPr lang="ru-RU" sz="1800" dirty="0" smtClean="0">
              <a:effectLst>
                <a:outerShdw blurRad="38100" dist="38100" dir="2700000" algn="tl">
                  <a:srgbClr val="000000">
                    <a:alpha val="43137"/>
                  </a:srgbClr>
                </a:outerShdw>
              </a:effectLst>
              <a:latin typeface="Times New Roman" pitchFamily="18" charset="0"/>
              <a:cs typeface="Times New Roman" pitchFamily="18" charset="0"/>
            </a:rPr>
            <a:t>Снижение  заболеваемости  и повышение роста физической подготовленности детей дошкольного возраста.</a:t>
          </a:r>
          <a:endParaRPr lang="ru-RU" sz="18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7ABFBEA4-87E0-43C7-AFF0-2AB6BB0A1FAF}" type="parTrans" cxnId="{BD8411DB-5401-43D1-B0B1-79EE43A0B27D}">
      <dgm:prSet/>
      <dgm:spPr/>
      <dgm:t>
        <a:bodyPr/>
        <a:lstStyle/>
        <a:p>
          <a:endParaRPr lang="ru-RU"/>
        </a:p>
      </dgm:t>
    </dgm:pt>
    <dgm:pt modelId="{126199A4-30EB-441A-9E18-7B0A6AF67EAD}" type="sibTrans" cxnId="{BD8411DB-5401-43D1-B0B1-79EE43A0B27D}">
      <dgm:prSet/>
      <dgm:spPr/>
      <dgm:t>
        <a:bodyPr/>
        <a:lstStyle/>
        <a:p>
          <a:endParaRPr lang="ru-RU"/>
        </a:p>
      </dgm:t>
    </dgm:pt>
    <dgm:pt modelId="{6872A5CE-5479-480C-B0D0-13BF00D8DB15}">
      <dgm:prSet phldrT="[Текст]" custT="1"/>
      <dgm:spPr/>
      <dgm:t>
        <a:bodyPr/>
        <a:lstStyle/>
        <a:p>
          <a:r>
            <a:rPr lang="ru-RU" sz="1800" dirty="0" smtClean="0">
              <a:effectLst>
                <a:outerShdw blurRad="38100" dist="38100" dir="2700000" algn="tl">
                  <a:srgbClr val="000000">
                    <a:alpha val="43137"/>
                  </a:srgbClr>
                </a:outerShdw>
              </a:effectLst>
              <a:latin typeface="Times New Roman" pitchFamily="18" charset="0"/>
              <a:cs typeface="Times New Roman" pitchFamily="18" charset="0"/>
            </a:rPr>
            <a:t>Обеспечение психолого – педагогической поддержки семьи и повышение компетентности родителей по вопросам охраны и укрепления здоровья детей  в соответствии ФГОС</a:t>
          </a:r>
          <a:endParaRPr lang="ru-RU" sz="18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0681F34D-EE8B-4D79-83E4-EAE65F8D0DB6}" type="parTrans" cxnId="{9B84559D-17E3-4C83-BFF5-3A11BDE7BAB5}">
      <dgm:prSet/>
      <dgm:spPr/>
      <dgm:t>
        <a:bodyPr/>
        <a:lstStyle/>
        <a:p>
          <a:endParaRPr lang="ru-RU"/>
        </a:p>
      </dgm:t>
    </dgm:pt>
    <dgm:pt modelId="{698E070F-725F-4419-925F-BF2649A0268A}" type="sibTrans" cxnId="{9B84559D-17E3-4C83-BFF5-3A11BDE7BAB5}">
      <dgm:prSet/>
      <dgm:spPr/>
      <dgm:t>
        <a:bodyPr/>
        <a:lstStyle/>
        <a:p>
          <a:endParaRPr lang="ru-RU"/>
        </a:p>
      </dgm:t>
    </dgm:pt>
    <dgm:pt modelId="{34ADA2DD-3D42-4FCE-B8FF-931C84DC6BC6}">
      <dgm:prSet phldrT="[Текст]" custT="1"/>
      <dgm:spPr/>
      <dgm:t>
        <a:bodyPr/>
        <a:lstStyle/>
        <a:p>
          <a:r>
            <a:rPr lang="ru-RU" sz="1800" dirty="0" smtClean="0">
              <a:effectLst>
                <a:outerShdw blurRad="38100" dist="38100" dir="2700000" algn="tl">
                  <a:srgbClr val="000000">
                    <a:alpha val="43137"/>
                  </a:srgbClr>
                </a:outerShdw>
              </a:effectLst>
              <a:latin typeface="Times New Roman" pitchFamily="18" charset="0"/>
              <a:cs typeface="Times New Roman" pitchFamily="18" charset="0"/>
            </a:rPr>
            <a:t>Формирование    стремления  к духовному  и физическому совершенствованию.</a:t>
          </a:r>
          <a:endParaRPr lang="ru-RU" sz="18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7F75F32B-A548-4C89-B57C-40390EBAB1C7}" type="parTrans" cxnId="{7FF022E2-5371-4DB3-A145-552A7E50B6F6}">
      <dgm:prSet/>
      <dgm:spPr/>
      <dgm:t>
        <a:bodyPr/>
        <a:lstStyle/>
        <a:p>
          <a:endParaRPr lang="ru-RU"/>
        </a:p>
      </dgm:t>
    </dgm:pt>
    <dgm:pt modelId="{B319A55E-0CF7-4999-89FA-901A038D02D1}" type="sibTrans" cxnId="{7FF022E2-5371-4DB3-A145-552A7E50B6F6}">
      <dgm:prSet/>
      <dgm:spPr/>
      <dgm:t>
        <a:bodyPr/>
        <a:lstStyle/>
        <a:p>
          <a:endParaRPr lang="ru-RU"/>
        </a:p>
      </dgm:t>
    </dgm:pt>
    <dgm:pt modelId="{2D5D8C8E-C4E5-47B9-8366-FCF516D6BD0A}">
      <dgm:prSet phldrT="[Текст]" custT="1"/>
      <dgm:spPr/>
      <dgm:t>
        <a:bodyPr/>
        <a:lstStyle/>
        <a:p>
          <a:r>
            <a:rPr lang="ru-RU" sz="1800" dirty="0" smtClean="0">
              <a:effectLst>
                <a:outerShdw blurRad="38100" dist="38100" dir="2700000" algn="tl">
                  <a:srgbClr val="000000">
                    <a:alpha val="43137"/>
                  </a:srgbClr>
                </a:outerShdw>
              </a:effectLst>
              <a:latin typeface="Times New Roman" pitchFamily="18" charset="0"/>
              <a:cs typeface="Times New Roman" pitchFamily="18" charset="0"/>
            </a:rPr>
            <a:t>Активизация партнерских отношений  родителей  и детского сада в воспитании и оздоровлении ребенка в условиях ДОО и дома.</a:t>
          </a:r>
          <a:endParaRPr lang="ru-RU" sz="18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B06317D4-D965-4B11-852D-4E6C7A8B5BDC}" type="parTrans" cxnId="{9C4D1F63-1E2E-4AB8-99A6-2605B67DBA3D}">
      <dgm:prSet/>
      <dgm:spPr/>
      <dgm:t>
        <a:bodyPr/>
        <a:lstStyle/>
        <a:p>
          <a:endParaRPr lang="ru-RU"/>
        </a:p>
      </dgm:t>
    </dgm:pt>
    <dgm:pt modelId="{E8233E3E-D154-47E1-A48F-6A06F62083A9}" type="sibTrans" cxnId="{9C4D1F63-1E2E-4AB8-99A6-2605B67DBA3D}">
      <dgm:prSet/>
      <dgm:spPr/>
      <dgm:t>
        <a:bodyPr/>
        <a:lstStyle/>
        <a:p>
          <a:endParaRPr lang="ru-RU"/>
        </a:p>
      </dgm:t>
    </dgm:pt>
    <dgm:pt modelId="{DFE0BD68-85F1-4449-A119-708EF4A5F96B}">
      <dgm:prSet phldrT="[Текст]" custT="1"/>
      <dgm:spPr/>
      <dgm:t>
        <a:bodyPr/>
        <a:lstStyle/>
        <a:p>
          <a:pPr rtl="0"/>
          <a:r>
            <a:rPr lang="ru-RU" sz="1800" b="0" dirty="0" smtClean="0">
              <a:effectLst>
                <a:outerShdw blurRad="38100" dist="38100" dir="2700000" algn="tl">
                  <a:srgbClr val="000000">
                    <a:alpha val="43137"/>
                  </a:srgbClr>
                </a:outerShdw>
              </a:effectLst>
              <a:latin typeface="Times New Roman" pitchFamily="18" charset="0"/>
              <a:cs typeface="Times New Roman" pitchFamily="18" charset="0"/>
            </a:rPr>
            <a:t>Повышение интереса родителей путём просветительской работы к участию в оздоровительных мероприятиях вместе с детьми.</a:t>
          </a:r>
          <a:endParaRPr lang="ru-RU" sz="1800" b="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C13E41CD-6D0A-4D5A-ADDF-D32D207617A1}" type="parTrans" cxnId="{99D03B7C-9045-4001-ABCE-F2F29320E50E}">
      <dgm:prSet/>
      <dgm:spPr/>
      <dgm:t>
        <a:bodyPr/>
        <a:lstStyle/>
        <a:p>
          <a:endParaRPr lang="ru-RU"/>
        </a:p>
      </dgm:t>
    </dgm:pt>
    <dgm:pt modelId="{FE73EDB6-E0ED-485B-ADFC-6A5D861FA688}" type="sibTrans" cxnId="{99D03B7C-9045-4001-ABCE-F2F29320E50E}">
      <dgm:prSet/>
      <dgm:spPr/>
      <dgm:t>
        <a:bodyPr/>
        <a:lstStyle/>
        <a:p>
          <a:endParaRPr lang="ru-RU"/>
        </a:p>
      </dgm:t>
    </dgm:pt>
    <dgm:pt modelId="{2937E2EF-9DA9-4AAE-9838-4E319392618F}">
      <dgm:prSet/>
      <dgm:spPr/>
      <dgm:t>
        <a:bodyPr/>
        <a:lstStyle/>
        <a:p>
          <a:endParaRPr lang="ru-RU"/>
        </a:p>
      </dgm:t>
    </dgm:pt>
    <dgm:pt modelId="{E9F76103-DAAB-4BCF-9489-FACDA921434D}" type="parTrans" cxnId="{F575CE96-C5D1-4340-875A-F0F91CD2DFDC}">
      <dgm:prSet/>
      <dgm:spPr/>
      <dgm:t>
        <a:bodyPr/>
        <a:lstStyle/>
        <a:p>
          <a:endParaRPr lang="ru-RU"/>
        </a:p>
      </dgm:t>
    </dgm:pt>
    <dgm:pt modelId="{AD209D4D-2EEC-4531-BEB4-D4CC7FE58E84}" type="sibTrans" cxnId="{F575CE96-C5D1-4340-875A-F0F91CD2DFDC}">
      <dgm:prSet/>
      <dgm:spPr/>
      <dgm:t>
        <a:bodyPr/>
        <a:lstStyle/>
        <a:p>
          <a:endParaRPr lang="ru-RU"/>
        </a:p>
      </dgm:t>
    </dgm:pt>
    <dgm:pt modelId="{A799A771-19CB-4856-8A4C-647AAD4577CB}" type="pres">
      <dgm:prSet presAssocID="{38480C29-D366-41EA-841A-84958A1FB10A}" presName="outerComposite" presStyleCnt="0">
        <dgm:presLayoutVars>
          <dgm:chMax val="5"/>
          <dgm:dir/>
          <dgm:resizeHandles val="exact"/>
        </dgm:presLayoutVars>
      </dgm:prSet>
      <dgm:spPr/>
      <dgm:t>
        <a:bodyPr/>
        <a:lstStyle/>
        <a:p>
          <a:endParaRPr lang="ru-RU"/>
        </a:p>
      </dgm:t>
    </dgm:pt>
    <dgm:pt modelId="{C547B65C-57BC-43C1-BD12-6BED20D82B48}" type="pres">
      <dgm:prSet presAssocID="{38480C29-D366-41EA-841A-84958A1FB10A}" presName="dummyMaxCanvas" presStyleCnt="0">
        <dgm:presLayoutVars/>
      </dgm:prSet>
      <dgm:spPr/>
    </dgm:pt>
    <dgm:pt modelId="{B9A31BFA-99E4-4BC5-A7EC-8674FC656B67}" type="pres">
      <dgm:prSet presAssocID="{38480C29-D366-41EA-841A-84958A1FB10A}" presName="FiveNodes_1" presStyleLbl="node1" presStyleIdx="0" presStyleCnt="5">
        <dgm:presLayoutVars>
          <dgm:bulletEnabled val="1"/>
        </dgm:presLayoutVars>
      </dgm:prSet>
      <dgm:spPr/>
      <dgm:t>
        <a:bodyPr/>
        <a:lstStyle/>
        <a:p>
          <a:endParaRPr lang="ru-RU"/>
        </a:p>
      </dgm:t>
    </dgm:pt>
    <dgm:pt modelId="{FBA7C556-8A72-46E6-9A2B-8EB3571EB54E}" type="pres">
      <dgm:prSet presAssocID="{38480C29-D366-41EA-841A-84958A1FB10A}" presName="FiveNodes_2" presStyleLbl="node1" presStyleIdx="1" presStyleCnt="5" custScaleX="108050">
        <dgm:presLayoutVars>
          <dgm:bulletEnabled val="1"/>
        </dgm:presLayoutVars>
      </dgm:prSet>
      <dgm:spPr/>
      <dgm:t>
        <a:bodyPr/>
        <a:lstStyle/>
        <a:p>
          <a:endParaRPr lang="ru-RU"/>
        </a:p>
      </dgm:t>
    </dgm:pt>
    <dgm:pt modelId="{7ADA8A88-A0B8-4CF4-AF14-29B7BD960D5B}" type="pres">
      <dgm:prSet presAssocID="{38480C29-D366-41EA-841A-84958A1FB10A}" presName="FiveNodes_3" presStyleLbl="node1" presStyleIdx="2" presStyleCnt="5">
        <dgm:presLayoutVars>
          <dgm:bulletEnabled val="1"/>
        </dgm:presLayoutVars>
      </dgm:prSet>
      <dgm:spPr/>
      <dgm:t>
        <a:bodyPr/>
        <a:lstStyle/>
        <a:p>
          <a:endParaRPr lang="ru-RU"/>
        </a:p>
      </dgm:t>
    </dgm:pt>
    <dgm:pt modelId="{9F7F0EEB-9974-4485-AE1B-1C2EC2065BA1}" type="pres">
      <dgm:prSet presAssocID="{38480C29-D366-41EA-841A-84958A1FB10A}" presName="FiveNodes_4" presStyleLbl="node1" presStyleIdx="3" presStyleCnt="5">
        <dgm:presLayoutVars>
          <dgm:bulletEnabled val="1"/>
        </dgm:presLayoutVars>
      </dgm:prSet>
      <dgm:spPr/>
      <dgm:t>
        <a:bodyPr/>
        <a:lstStyle/>
        <a:p>
          <a:endParaRPr lang="ru-RU"/>
        </a:p>
      </dgm:t>
    </dgm:pt>
    <dgm:pt modelId="{89980AEF-1A19-4768-985B-71BAF33D57D2}" type="pres">
      <dgm:prSet presAssocID="{38480C29-D366-41EA-841A-84958A1FB10A}" presName="FiveNodes_5" presStyleLbl="node1" presStyleIdx="4" presStyleCnt="5">
        <dgm:presLayoutVars>
          <dgm:bulletEnabled val="1"/>
        </dgm:presLayoutVars>
      </dgm:prSet>
      <dgm:spPr/>
      <dgm:t>
        <a:bodyPr/>
        <a:lstStyle/>
        <a:p>
          <a:endParaRPr lang="ru-RU"/>
        </a:p>
      </dgm:t>
    </dgm:pt>
    <dgm:pt modelId="{4B4A373B-B4CC-4E0B-A64E-B04ADE4F8B28}" type="pres">
      <dgm:prSet presAssocID="{38480C29-D366-41EA-841A-84958A1FB10A}" presName="FiveConn_1-2" presStyleLbl="fgAccFollowNode1" presStyleIdx="0" presStyleCnt="4">
        <dgm:presLayoutVars>
          <dgm:bulletEnabled val="1"/>
        </dgm:presLayoutVars>
      </dgm:prSet>
      <dgm:spPr/>
      <dgm:t>
        <a:bodyPr/>
        <a:lstStyle/>
        <a:p>
          <a:endParaRPr lang="ru-RU"/>
        </a:p>
      </dgm:t>
    </dgm:pt>
    <dgm:pt modelId="{75881328-7C02-4865-9F96-C460C230B889}" type="pres">
      <dgm:prSet presAssocID="{38480C29-D366-41EA-841A-84958A1FB10A}" presName="FiveConn_2-3" presStyleLbl="fgAccFollowNode1" presStyleIdx="1" presStyleCnt="4">
        <dgm:presLayoutVars>
          <dgm:bulletEnabled val="1"/>
        </dgm:presLayoutVars>
      </dgm:prSet>
      <dgm:spPr/>
      <dgm:t>
        <a:bodyPr/>
        <a:lstStyle/>
        <a:p>
          <a:endParaRPr lang="ru-RU"/>
        </a:p>
      </dgm:t>
    </dgm:pt>
    <dgm:pt modelId="{F5419A14-FF4F-47E3-AD3E-039EC0D37DEA}" type="pres">
      <dgm:prSet presAssocID="{38480C29-D366-41EA-841A-84958A1FB10A}" presName="FiveConn_3-4" presStyleLbl="fgAccFollowNode1" presStyleIdx="2" presStyleCnt="4">
        <dgm:presLayoutVars>
          <dgm:bulletEnabled val="1"/>
        </dgm:presLayoutVars>
      </dgm:prSet>
      <dgm:spPr/>
      <dgm:t>
        <a:bodyPr/>
        <a:lstStyle/>
        <a:p>
          <a:endParaRPr lang="ru-RU"/>
        </a:p>
      </dgm:t>
    </dgm:pt>
    <dgm:pt modelId="{5674C4BC-3296-4E0B-8776-A4C876D20167}" type="pres">
      <dgm:prSet presAssocID="{38480C29-D366-41EA-841A-84958A1FB10A}" presName="FiveConn_4-5" presStyleLbl="fgAccFollowNode1" presStyleIdx="3" presStyleCnt="4">
        <dgm:presLayoutVars>
          <dgm:bulletEnabled val="1"/>
        </dgm:presLayoutVars>
      </dgm:prSet>
      <dgm:spPr/>
      <dgm:t>
        <a:bodyPr/>
        <a:lstStyle/>
        <a:p>
          <a:endParaRPr lang="ru-RU"/>
        </a:p>
      </dgm:t>
    </dgm:pt>
    <dgm:pt modelId="{992AAB28-EB53-492A-B332-53E2D3FD8244}" type="pres">
      <dgm:prSet presAssocID="{38480C29-D366-41EA-841A-84958A1FB10A}" presName="FiveNodes_1_text" presStyleLbl="node1" presStyleIdx="4" presStyleCnt="5">
        <dgm:presLayoutVars>
          <dgm:bulletEnabled val="1"/>
        </dgm:presLayoutVars>
      </dgm:prSet>
      <dgm:spPr/>
      <dgm:t>
        <a:bodyPr/>
        <a:lstStyle/>
        <a:p>
          <a:endParaRPr lang="ru-RU"/>
        </a:p>
      </dgm:t>
    </dgm:pt>
    <dgm:pt modelId="{494D114F-172F-408D-B0F3-A0AEE9FD4512}" type="pres">
      <dgm:prSet presAssocID="{38480C29-D366-41EA-841A-84958A1FB10A}" presName="FiveNodes_2_text" presStyleLbl="node1" presStyleIdx="4" presStyleCnt="5">
        <dgm:presLayoutVars>
          <dgm:bulletEnabled val="1"/>
        </dgm:presLayoutVars>
      </dgm:prSet>
      <dgm:spPr/>
      <dgm:t>
        <a:bodyPr/>
        <a:lstStyle/>
        <a:p>
          <a:endParaRPr lang="ru-RU"/>
        </a:p>
      </dgm:t>
    </dgm:pt>
    <dgm:pt modelId="{6708A46C-21A7-4766-91FA-B245DEAFF599}" type="pres">
      <dgm:prSet presAssocID="{38480C29-D366-41EA-841A-84958A1FB10A}" presName="FiveNodes_3_text" presStyleLbl="node1" presStyleIdx="4" presStyleCnt="5">
        <dgm:presLayoutVars>
          <dgm:bulletEnabled val="1"/>
        </dgm:presLayoutVars>
      </dgm:prSet>
      <dgm:spPr/>
      <dgm:t>
        <a:bodyPr/>
        <a:lstStyle/>
        <a:p>
          <a:endParaRPr lang="ru-RU"/>
        </a:p>
      </dgm:t>
    </dgm:pt>
    <dgm:pt modelId="{7837AE7A-B3C0-41D6-A486-65E09A4A86A8}" type="pres">
      <dgm:prSet presAssocID="{38480C29-D366-41EA-841A-84958A1FB10A}" presName="FiveNodes_4_text" presStyleLbl="node1" presStyleIdx="4" presStyleCnt="5">
        <dgm:presLayoutVars>
          <dgm:bulletEnabled val="1"/>
        </dgm:presLayoutVars>
      </dgm:prSet>
      <dgm:spPr/>
      <dgm:t>
        <a:bodyPr/>
        <a:lstStyle/>
        <a:p>
          <a:endParaRPr lang="ru-RU"/>
        </a:p>
      </dgm:t>
    </dgm:pt>
    <dgm:pt modelId="{ECAD7504-7AA9-4F8D-92CE-A2F4E97DB58E}" type="pres">
      <dgm:prSet presAssocID="{38480C29-D366-41EA-841A-84958A1FB10A}" presName="FiveNodes_5_text" presStyleLbl="node1" presStyleIdx="4" presStyleCnt="5">
        <dgm:presLayoutVars>
          <dgm:bulletEnabled val="1"/>
        </dgm:presLayoutVars>
      </dgm:prSet>
      <dgm:spPr/>
      <dgm:t>
        <a:bodyPr/>
        <a:lstStyle/>
        <a:p>
          <a:endParaRPr lang="ru-RU"/>
        </a:p>
      </dgm:t>
    </dgm:pt>
  </dgm:ptLst>
  <dgm:cxnLst>
    <dgm:cxn modelId="{9C4D1F63-1E2E-4AB8-99A6-2605B67DBA3D}" srcId="{38480C29-D366-41EA-841A-84958A1FB10A}" destId="{2D5D8C8E-C4E5-47B9-8366-FCF516D6BD0A}" srcOrd="3" destOrd="0" parTransId="{B06317D4-D965-4B11-852D-4E6C7A8B5BDC}" sibTransId="{E8233E3E-D154-47E1-A48F-6A06F62083A9}"/>
    <dgm:cxn modelId="{99D03B7C-9045-4001-ABCE-F2F29320E50E}" srcId="{38480C29-D366-41EA-841A-84958A1FB10A}" destId="{DFE0BD68-85F1-4449-A119-708EF4A5F96B}" srcOrd="4" destOrd="0" parTransId="{C13E41CD-6D0A-4D5A-ADDF-D32D207617A1}" sibTransId="{FE73EDB6-E0ED-485B-ADFC-6A5D861FA688}"/>
    <dgm:cxn modelId="{24EE2669-BF79-4946-92B1-5552D509F6BD}" type="presOf" srcId="{18B8D5EF-08FB-4C70-9F6E-E86EF70CABA6}" destId="{B9A31BFA-99E4-4BC5-A7EC-8674FC656B67}" srcOrd="0" destOrd="0" presId="urn:microsoft.com/office/officeart/2005/8/layout/vProcess5"/>
    <dgm:cxn modelId="{9B84559D-17E3-4C83-BFF5-3A11BDE7BAB5}" srcId="{38480C29-D366-41EA-841A-84958A1FB10A}" destId="{6872A5CE-5479-480C-B0D0-13BF00D8DB15}" srcOrd="1" destOrd="0" parTransId="{0681F34D-EE8B-4D79-83E4-EAE65F8D0DB6}" sibTransId="{698E070F-725F-4419-925F-BF2649A0268A}"/>
    <dgm:cxn modelId="{56392B25-8919-497A-A839-C93EF750E5CC}" type="presOf" srcId="{18B8D5EF-08FB-4C70-9F6E-E86EF70CABA6}" destId="{992AAB28-EB53-492A-B332-53E2D3FD8244}" srcOrd="1" destOrd="0" presId="urn:microsoft.com/office/officeart/2005/8/layout/vProcess5"/>
    <dgm:cxn modelId="{5ACFD59B-4E5C-4D3B-8071-311D3D163E99}" type="presOf" srcId="{6872A5CE-5479-480C-B0D0-13BF00D8DB15}" destId="{494D114F-172F-408D-B0F3-A0AEE9FD4512}" srcOrd="1" destOrd="0" presId="urn:microsoft.com/office/officeart/2005/8/layout/vProcess5"/>
    <dgm:cxn modelId="{686BC16F-04E8-41F7-90C1-F3C4CE0FDE0B}" type="presOf" srcId="{2D5D8C8E-C4E5-47B9-8366-FCF516D6BD0A}" destId="{7837AE7A-B3C0-41D6-A486-65E09A4A86A8}" srcOrd="1" destOrd="0" presId="urn:microsoft.com/office/officeart/2005/8/layout/vProcess5"/>
    <dgm:cxn modelId="{F575CE96-C5D1-4340-875A-F0F91CD2DFDC}" srcId="{38480C29-D366-41EA-841A-84958A1FB10A}" destId="{2937E2EF-9DA9-4AAE-9838-4E319392618F}" srcOrd="5" destOrd="0" parTransId="{E9F76103-DAAB-4BCF-9489-FACDA921434D}" sibTransId="{AD209D4D-2EEC-4531-BEB4-D4CC7FE58E84}"/>
    <dgm:cxn modelId="{21B3961F-BF2C-4FC9-95F5-7725A9965A62}" type="presOf" srcId="{DFE0BD68-85F1-4449-A119-708EF4A5F96B}" destId="{89980AEF-1A19-4768-985B-71BAF33D57D2}" srcOrd="0" destOrd="0" presId="urn:microsoft.com/office/officeart/2005/8/layout/vProcess5"/>
    <dgm:cxn modelId="{399AD468-3989-4646-8F5B-FA84502B59DF}" type="presOf" srcId="{6872A5CE-5479-480C-B0D0-13BF00D8DB15}" destId="{FBA7C556-8A72-46E6-9A2B-8EB3571EB54E}" srcOrd="0" destOrd="0" presId="urn:microsoft.com/office/officeart/2005/8/layout/vProcess5"/>
    <dgm:cxn modelId="{62F1A348-3DD6-48F2-8607-84812303626E}" type="presOf" srcId="{B319A55E-0CF7-4999-89FA-901A038D02D1}" destId="{F5419A14-FF4F-47E3-AD3E-039EC0D37DEA}" srcOrd="0" destOrd="0" presId="urn:microsoft.com/office/officeart/2005/8/layout/vProcess5"/>
    <dgm:cxn modelId="{1EB4F010-6D7D-4C91-B99F-1D7E5D72C400}" type="presOf" srcId="{698E070F-725F-4419-925F-BF2649A0268A}" destId="{75881328-7C02-4865-9F96-C460C230B889}" srcOrd="0" destOrd="0" presId="urn:microsoft.com/office/officeart/2005/8/layout/vProcess5"/>
    <dgm:cxn modelId="{7FF022E2-5371-4DB3-A145-552A7E50B6F6}" srcId="{38480C29-D366-41EA-841A-84958A1FB10A}" destId="{34ADA2DD-3D42-4FCE-B8FF-931C84DC6BC6}" srcOrd="2" destOrd="0" parTransId="{7F75F32B-A548-4C89-B57C-40390EBAB1C7}" sibTransId="{B319A55E-0CF7-4999-89FA-901A038D02D1}"/>
    <dgm:cxn modelId="{0A831F15-1ACB-49D6-9E9C-F4004DB459E5}" type="presOf" srcId="{126199A4-30EB-441A-9E18-7B0A6AF67EAD}" destId="{4B4A373B-B4CC-4E0B-A64E-B04ADE4F8B28}" srcOrd="0" destOrd="0" presId="urn:microsoft.com/office/officeart/2005/8/layout/vProcess5"/>
    <dgm:cxn modelId="{355E67B8-AB69-4662-A011-46C15C2AEE7B}" type="presOf" srcId="{E8233E3E-D154-47E1-A48F-6A06F62083A9}" destId="{5674C4BC-3296-4E0B-8776-A4C876D20167}" srcOrd="0" destOrd="0" presId="urn:microsoft.com/office/officeart/2005/8/layout/vProcess5"/>
    <dgm:cxn modelId="{BD8411DB-5401-43D1-B0B1-79EE43A0B27D}" srcId="{38480C29-D366-41EA-841A-84958A1FB10A}" destId="{18B8D5EF-08FB-4C70-9F6E-E86EF70CABA6}" srcOrd="0" destOrd="0" parTransId="{7ABFBEA4-87E0-43C7-AFF0-2AB6BB0A1FAF}" sibTransId="{126199A4-30EB-441A-9E18-7B0A6AF67EAD}"/>
    <dgm:cxn modelId="{6B74FFBE-35B4-41B6-BF7C-105410E30CC7}" type="presOf" srcId="{2D5D8C8E-C4E5-47B9-8366-FCF516D6BD0A}" destId="{9F7F0EEB-9974-4485-AE1B-1C2EC2065BA1}" srcOrd="0" destOrd="0" presId="urn:microsoft.com/office/officeart/2005/8/layout/vProcess5"/>
    <dgm:cxn modelId="{75A2F932-B7D9-4B1C-BAA4-80FF7C0192CB}" type="presOf" srcId="{DFE0BD68-85F1-4449-A119-708EF4A5F96B}" destId="{ECAD7504-7AA9-4F8D-92CE-A2F4E97DB58E}" srcOrd="1" destOrd="0" presId="urn:microsoft.com/office/officeart/2005/8/layout/vProcess5"/>
    <dgm:cxn modelId="{AB94B40F-95B6-46F6-B01D-5E2FA6AA428C}" type="presOf" srcId="{34ADA2DD-3D42-4FCE-B8FF-931C84DC6BC6}" destId="{6708A46C-21A7-4766-91FA-B245DEAFF599}" srcOrd="1" destOrd="0" presId="urn:microsoft.com/office/officeart/2005/8/layout/vProcess5"/>
    <dgm:cxn modelId="{A48CB9D8-B583-4A23-B050-DF8962EF4EE8}" type="presOf" srcId="{34ADA2DD-3D42-4FCE-B8FF-931C84DC6BC6}" destId="{7ADA8A88-A0B8-4CF4-AF14-29B7BD960D5B}" srcOrd="0" destOrd="0" presId="urn:microsoft.com/office/officeart/2005/8/layout/vProcess5"/>
    <dgm:cxn modelId="{75ED79E4-E017-48C2-A2F3-1AC03614AF28}" type="presOf" srcId="{38480C29-D366-41EA-841A-84958A1FB10A}" destId="{A799A771-19CB-4856-8A4C-647AAD4577CB}" srcOrd="0" destOrd="0" presId="urn:microsoft.com/office/officeart/2005/8/layout/vProcess5"/>
    <dgm:cxn modelId="{59CFECA6-1CF9-491A-BBDA-1D3D06E7B9EA}" type="presParOf" srcId="{A799A771-19CB-4856-8A4C-647AAD4577CB}" destId="{C547B65C-57BC-43C1-BD12-6BED20D82B48}" srcOrd="0" destOrd="0" presId="urn:microsoft.com/office/officeart/2005/8/layout/vProcess5"/>
    <dgm:cxn modelId="{254193EF-717B-4FB0-9C81-22CA1DF7FAD3}" type="presParOf" srcId="{A799A771-19CB-4856-8A4C-647AAD4577CB}" destId="{B9A31BFA-99E4-4BC5-A7EC-8674FC656B67}" srcOrd="1" destOrd="0" presId="urn:microsoft.com/office/officeart/2005/8/layout/vProcess5"/>
    <dgm:cxn modelId="{5CB2F96C-4F60-45A9-A7C1-5B7291E600A1}" type="presParOf" srcId="{A799A771-19CB-4856-8A4C-647AAD4577CB}" destId="{FBA7C556-8A72-46E6-9A2B-8EB3571EB54E}" srcOrd="2" destOrd="0" presId="urn:microsoft.com/office/officeart/2005/8/layout/vProcess5"/>
    <dgm:cxn modelId="{94D2A057-DE55-4E4C-B948-5717A319BA28}" type="presParOf" srcId="{A799A771-19CB-4856-8A4C-647AAD4577CB}" destId="{7ADA8A88-A0B8-4CF4-AF14-29B7BD960D5B}" srcOrd="3" destOrd="0" presId="urn:microsoft.com/office/officeart/2005/8/layout/vProcess5"/>
    <dgm:cxn modelId="{A5FA0A6F-9353-40E0-87FF-E4A2182F9D1B}" type="presParOf" srcId="{A799A771-19CB-4856-8A4C-647AAD4577CB}" destId="{9F7F0EEB-9974-4485-AE1B-1C2EC2065BA1}" srcOrd="4" destOrd="0" presId="urn:microsoft.com/office/officeart/2005/8/layout/vProcess5"/>
    <dgm:cxn modelId="{019BC1C9-ABCB-4959-B416-1D5DE83B041F}" type="presParOf" srcId="{A799A771-19CB-4856-8A4C-647AAD4577CB}" destId="{89980AEF-1A19-4768-985B-71BAF33D57D2}" srcOrd="5" destOrd="0" presId="urn:microsoft.com/office/officeart/2005/8/layout/vProcess5"/>
    <dgm:cxn modelId="{6F24DC2C-01F2-402C-A84D-FA5EA8303978}" type="presParOf" srcId="{A799A771-19CB-4856-8A4C-647AAD4577CB}" destId="{4B4A373B-B4CC-4E0B-A64E-B04ADE4F8B28}" srcOrd="6" destOrd="0" presId="urn:microsoft.com/office/officeart/2005/8/layout/vProcess5"/>
    <dgm:cxn modelId="{93BA8994-5053-4EBD-A545-1E66598C3E6C}" type="presParOf" srcId="{A799A771-19CB-4856-8A4C-647AAD4577CB}" destId="{75881328-7C02-4865-9F96-C460C230B889}" srcOrd="7" destOrd="0" presId="urn:microsoft.com/office/officeart/2005/8/layout/vProcess5"/>
    <dgm:cxn modelId="{E0F9517F-FDA4-4776-9661-491140D92804}" type="presParOf" srcId="{A799A771-19CB-4856-8A4C-647AAD4577CB}" destId="{F5419A14-FF4F-47E3-AD3E-039EC0D37DEA}" srcOrd="8" destOrd="0" presId="urn:microsoft.com/office/officeart/2005/8/layout/vProcess5"/>
    <dgm:cxn modelId="{D572C9CB-9503-42C9-AEC3-8AADDAB31C6F}" type="presParOf" srcId="{A799A771-19CB-4856-8A4C-647AAD4577CB}" destId="{5674C4BC-3296-4E0B-8776-A4C876D20167}" srcOrd="9" destOrd="0" presId="urn:microsoft.com/office/officeart/2005/8/layout/vProcess5"/>
    <dgm:cxn modelId="{00222B1A-81B7-46AE-9552-E6E817B41A05}" type="presParOf" srcId="{A799A771-19CB-4856-8A4C-647AAD4577CB}" destId="{992AAB28-EB53-492A-B332-53E2D3FD8244}" srcOrd="10" destOrd="0" presId="urn:microsoft.com/office/officeart/2005/8/layout/vProcess5"/>
    <dgm:cxn modelId="{7E210B64-4A32-41CE-B354-923AC8B2EFB1}" type="presParOf" srcId="{A799A771-19CB-4856-8A4C-647AAD4577CB}" destId="{494D114F-172F-408D-B0F3-A0AEE9FD4512}" srcOrd="11" destOrd="0" presId="urn:microsoft.com/office/officeart/2005/8/layout/vProcess5"/>
    <dgm:cxn modelId="{73ADDAAF-966F-45B7-A094-7A8194DE2D18}" type="presParOf" srcId="{A799A771-19CB-4856-8A4C-647AAD4577CB}" destId="{6708A46C-21A7-4766-91FA-B245DEAFF599}" srcOrd="12" destOrd="0" presId="urn:microsoft.com/office/officeart/2005/8/layout/vProcess5"/>
    <dgm:cxn modelId="{26872DD0-8C02-4805-A820-3904301922A7}" type="presParOf" srcId="{A799A771-19CB-4856-8A4C-647AAD4577CB}" destId="{7837AE7A-B3C0-41D6-A486-65E09A4A86A8}" srcOrd="13" destOrd="0" presId="urn:microsoft.com/office/officeart/2005/8/layout/vProcess5"/>
    <dgm:cxn modelId="{FABBC626-A203-4C30-A523-114B8CF9B6FC}" type="presParOf" srcId="{A799A771-19CB-4856-8A4C-647AAD4577CB}" destId="{ECAD7504-7AA9-4F8D-92CE-A2F4E97DB58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A4FB20-587A-478D-BA69-297D685AA73E}" type="doc">
      <dgm:prSet loTypeId="urn:microsoft.com/office/officeart/2005/8/layout/arrow2" loCatId="process" qsTypeId="urn:microsoft.com/office/officeart/2005/8/quickstyle/3d2" qsCatId="3D" csTypeId="urn:microsoft.com/office/officeart/2005/8/colors/accent2_4" csCatId="accent2" phldr="1"/>
      <dgm:spPr/>
    </dgm:pt>
    <dgm:pt modelId="{D79B7E97-3776-423D-9406-CD50E431376D}">
      <dgm:prSet phldrT="[Текст]" custT="1"/>
      <dgm:spPr/>
      <dgm:t>
        <a:bodyPr/>
        <a:lstStyle/>
        <a:p>
          <a:pPr rtl="0"/>
          <a:r>
            <a:rPr kumimoji="0" lang="ru-RU" sz="1600" b="0" i="0" u="none" strike="noStrike" cap="none" normalizeH="0" baseline="0" dirty="0" smtClean="0">
              <a:ln/>
              <a:effectLst/>
              <a:latin typeface="Times New Roman" pitchFamily="18" charset="0"/>
              <a:ea typeface="Times New Roman" pitchFamily="18" charset="0"/>
              <a:cs typeface="Times New Roman" pitchFamily="18" charset="0"/>
            </a:rPr>
            <a:t>Виды </a:t>
          </a:r>
          <a:r>
            <a:rPr kumimoji="0" lang="ru-RU" sz="1600" b="0" i="0" u="none" strike="noStrike"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600" b="0" i="0" u="none" strike="noStrike" cap="none" normalizeH="0" baseline="0" dirty="0" smtClean="0">
              <a:ln/>
              <a:effectLst/>
              <a:latin typeface="Times New Roman" pitchFamily="18" charset="0"/>
              <a:ea typeface="Times New Roman" pitchFamily="18" charset="0"/>
              <a:cs typeface="Times New Roman" pitchFamily="18" charset="0"/>
            </a:rPr>
            <a:t> технологий.</a:t>
          </a:r>
          <a:endParaRPr lang="ru-RU" sz="1600" b="0" dirty="0"/>
        </a:p>
      </dgm:t>
    </dgm:pt>
    <dgm:pt modelId="{0CEC7C45-044B-40DB-B429-A58A07B36A4A}" type="parTrans" cxnId="{07E4C8A5-3763-459C-8934-2D5DA32A7902}">
      <dgm:prSet/>
      <dgm:spPr/>
      <dgm:t>
        <a:bodyPr/>
        <a:lstStyle/>
        <a:p>
          <a:endParaRPr lang="ru-RU"/>
        </a:p>
      </dgm:t>
    </dgm:pt>
    <dgm:pt modelId="{71CB98AA-627B-448C-BB25-7E939E5F889A}" type="sibTrans" cxnId="{07E4C8A5-3763-459C-8934-2D5DA32A7902}">
      <dgm:prSet/>
      <dgm:spPr/>
      <dgm:t>
        <a:bodyPr/>
        <a:lstStyle/>
        <a:p>
          <a:endParaRPr lang="ru-RU"/>
        </a:p>
      </dgm:t>
    </dgm:pt>
    <dgm:pt modelId="{8CEA4285-65C9-4EEC-9E2C-63704BD2B7BB}">
      <dgm:prSet phldrT="[Текст]" custT="1"/>
      <dgm:spPr/>
      <dgm:t>
        <a:bodyPr/>
        <a:lstStyle/>
        <a:p>
          <a:r>
            <a:rPr lang="ru-RU" sz="1600" dirty="0" err="1" smtClean="0">
              <a:latin typeface="Times New Roman" pitchFamily="18" charset="0"/>
              <a:cs typeface="Times New Roman" pitchFamily="18" charset="0"/>
            </a:rPr>
            <a:t>Физкультурно</a:t>
          </a:r>
          <a:r>
            <a:rPr lang="ru-RU" sz="1600" dirty="0" smtClean="0">
              <a:latin typeface="Times New Roman" pitchFamily="18" charset="0"/>
              <a:cs typeface="Times New Roman" pitchFamily="18" charset="0"/>
            </a:rPr>
            <a:t> – оздоровительная работа в ДОО – как один из видов </a:t>
          </a:r>
          <a:r>
            <a:rPr lang="ru-RU" sz="1600" dirty="0" err="1" smtClean="0">
              <a:latin typeface="Times New Roman" pitchFamily="18" charset="0"/>
              <a:cs typeface="Times New Roman" pitchFamily="18" charset="0"/>
            </a:rPr>
            <a:t>здоровьесберегающих</a:t>
          </a:r>
          <a:r>
            <a:rPr lang="ru-RU" sz="1600" dirty="0" smtClean="0">
              <a:latin typeface="Times New Roman" pitchFamily="18" charset="0"/>
              <a:cs typeface="Times New Roman" pitchFamily="18" charset="0"/>
            </a:rPr>
            <a:t> технологий.</a:t>
          </a:r>
          <a:endParaRPr lang="ru-RU" sz="1600" dirty="0">
            <a:latin typeface="Times New Roman" pitchFamily="18" charset="0"/>
            <a:cs typeface="Times New Roman" pitchFamily="18" charset="0"/>
          </a:endParaRPr>
        </a:p>
      </dgm:t>
    </dgm:pt>
    <dgm:pt modelId="{208052BF-C120-492E-91FD-F76D0DC370C2}" type="parTrans" cxnId="{09B8D391-CE58-4297-AB2A-F7D7D7EF1EB7}">
      <dgm:prSet/>
      <dgm:spPr/>
      <dgm:t>
        <a:bodyPr/>
        <a:lstStyle/>
        <a:p>
          <a:endParaRPr lang="ru-RU"/>
        </a:p>
      </dgm:t>
    </dgm:pt>
    <dgm:pt modelId="{7E9C604C-5BA8-42B4-A304-E73A92F5B861}" type="sibTrans" cxnId="{09B8D391-CE58-4297-AB2A-F7D7D7EF1EB7}">
      <dgm:prSet/>
      <dgm:spPr/>
      <dgm:t>
        <a:bodyPr/>
        <a:lstStyle/>
        <a:p>
          <a:endParaRPr lang="ru-RU"/>
        </a:p>
      </dgm:t>
    </dgm:pt>
    <dgm:pt modelId="{A9B59CE8-9C45-4293-B5BA-A0E3BFADD256}">
      <dgm:prSet phldrT="[Текст]" custT="1"/>
      <dgm:spPr/>
      <dgm:t>
        <a:bodyPr/>
        <a:lstStyle/>
        <a:p>
          <a:pPr rtl="0"/>
          <a:r>
            <a:rPr kumimoji="0" lang="ru-RU" sz="1600" b="0" i="0" u="none" strike="noStrike" cap="none" normalizeH="0" baseline="0" dirty="0" smtClean="0">
              <a:ln/>
              <a:effectLst/>
              <a:latin typeface="Times New Roman" pitchFamily="18" charset="0"/>
              <a:ea typeface="Times New Roman" pitchFamily="18" charset="0"/>
              <a:cs typeface="Times New Roman" pitchFamily="18" charset="0"/>
            </a:rPr>
            <a:t>Формы организации </a:t>
          </a:r>
          <a:r>
            <a:rPr kumimoji="0" lang="ru-RU" sz="1600" b="0" i="0" u="none" strike="noStrike" cap="none" normalizeH="0" baseline="0" dirty="0" err="1" smtClean="0">
              <a:ln/>
              <a:effectLst/>
              <a:latin typeface="Times New Roman" pitchFamily="18" charset="0"/>
              <a:ea typeface="Times New Roman" pitchFamily="18" charset="0"/>
              <a:cs typeface="Times New Roman" pitchFamily="18" charset="0"/>
            </a:rPr>
            <a:t>здоровьесберегающей</a:t>
          </a:r>
          <a:r>
            <a:rPr kumimoji="0" lang="ru-RU" sz="1600" b="0" i="0" u="none" strike="noStrike" cap="none" normalizeH="0" baseline="0" dirty="0" smtClean="0">
              <a:ln/>
              <a:effectLst/>
              <a:latin typeface="Times New Roman" pitchFamily="18" charset="0"/>
              <a:ea typeface="Times New Roman" pitchFamily="18" charset="0"/>
              <a:cs typeface="Times New Roman" pitchFamily="18" charset="0"/>
            </a:rPr>
            <a:t>  работы, используемые в ДОО.</a:t>
          </a:r>
          <a:endParaRPr lang="ru-RU" sz="1600" dirty="0">
            <a:latin typeface="Times New Roman" pitchFamily="18" charset="0"/>
            <a:cs typeface="Times New Roman" pitchFamily="18" charset="0"/>
          </a:endParaRPr>
        </a:p>
      </dgm:t>
    </dgm:pt>
    <dgm:pt modelId="{B3760928-2606-400D-B1A8-1765FA2FCFDA}" type="parTrans" cxnId="{94477B12-429B-4D2C-93CF-9A0652F86988}">
      <dgm:prSet/>
      <dgm:spPr/>
      <dgm:t>
        <a:bodyPr/>
        <a:lstStyle/>
        <a:p>
          <a:endParaRPr lang="ru-RU"/>
        </a:p>
      </dgm:t>
    </dgm:pt>
    <dgm:pt modelId="{EE8A994F-2A7D-4EEB-9060-36DDF1202B1A}" type="sibTrans" cxnId="{94477B12-429B-4D2C-93CF-9A0652F86988}">
      <dgm:prSet/>
      <dgm:spPr/>
      <dgm:t>
        <a:bodyPr/>
        <a:lstStyle/>
        <a:p>
          <a:endParaRPr lang="ru-RU"/>
        </a:p>
      </dgm:t>
    </dgm:pt>
    <dgm:pt modelId="{3CF8641B-7BEA-4F24-8359-5F55D718E53C}" type="pres">
      <dgm:prSet presAssocID="{3DA4FB20-587A-478D-BA69-297D685AA73E}" presName="arrowDiagram" presStyleCnt="0">
        <dgm:presLayoutVars>
          <dgm:chMax val="5"/>
          <dgm:dir/>
          <dgm:resizeHandles val="exact"/>
        </dgm:presLayoutVars>
      </dgm:prSet>
      <dgm:spPr/>
    </dgm:pt>
    <dgm:pt modelId="{09098C42-B1E2-4251-A268-51E025C35AC3}" type="pres">
      <dgm:prSet presAssocID="{3DA4FB20-587A-478D-BA69-297D685AA73E}" presName="arrow" presStyleLbl="bgShp" presStyleIdx="0" presStyleCnt="1"/>
      <dgm:spPr/>
    </dgm:pt>
    <dgm:pt modelId="{0C0B595D-1B1C-4BFD-9B21-DB8694F6D110}" type="pres">
      <dgm:prSet presAssocID="{3DA4FB20-587A-478D-BA69-297D685AA73E}" presName="arrowDiagram3" presStyleCnt="0"/>
      <dgm:spPr/>
    </dgm:pt>
    <dgm:pt modelId="{882BB9FA-F313-4196-8781-C9D2011A503C}" type="pres">
      <dgm:prSet presAssocID="{D79B7E97-3776-423D-9406-CD50E431376D}" presName="bullet3a" presStyleLbl="node1" presStyleIdx="0" presStyleCnt="3"/>
      <dgm:spPr/>
    </dgm:pt>
    <dgm:pt modelId="{E2554EC9-9FC4-4328-8970-22DC26149FFA}" type="pres">
      <dgm:prSet presAssocID="{D79B7E97-3776-423D-9406-CD50E431376D}" presName="textBox3a" presStyleLbl="revTx" presStyleIdx="0" presStyleCnt="3" custScaleX="129253" custScaleY="84340">
        <dgm:presLayoutVars>
          <dgm:bulletEnabled val="1"/>
        </dgm:presLayoutVars>
      </dgm:prSet>
      <dgm:spPr/>
      <dgm:t>
        <a:bodyPr/>
        <a:lstStyle/>
        <a:p>
          <a:endParaRPr lang="ru-RU"/>
        </a:p>
      </dgm:t>
    </dgm:pt>
    <dgm:pt modelId="{847BE268-B5D9-4167-B773-05D40F7B8396}" type="pres">
      <dgm:prSet presAssocID="{8CEA4285-65C9-4EEC-9E2C-63704BD2B7BB}" presName="bullet3b" presStyleLbl="node1" presStyleIdx="1" presStyleCnt="3"/>
      <dgm:spPr/>
    </dgm:pt>
    <dgm:pt modelId="{2F4E6D94-C590-4684-81AE-644C4347E730}" type="pres">
      <dgm:prSet presAssocID="{8CEA4285-65C9-4EEC-9E2C-63704BD2B7BB}" presName="textBox3b" presStyleLbl="revTx" presStyleIdx="1" presStyleCnt="3" custScaleX="114307" custScaleY="86426">
        <dgm:presLayoutVars>
          <dgm:bulletEnabled val="1"/>
        </dgm:presLayoutVars>
      </dgm:prSet>
      <dgm:spPr/>
      <dgm:t>
        <a:bodyPr/>
        <a:lstStyle/>
        <a:p>
          <a:endParaRPr lang="ru-RU"/>
        </a:p>
      </dgm:t>
    </dgm:pt>
    <dgm:pt modelId="{5313B731-DFBB-49B9-9EC2-1E7DB10BE034}" type="pres">
      <dgm:prSet presAssocID="{A9B59CE8-9C45-4293-B5BA-A0E3BFADD256}" presName="bullet3c" presStyleLbl="node1" presStyleIdx="2" presStyleCnt="3"/>
      <dgm:spPr/>
    </dgm:pt>
    <dgm:pt modelId="{738606A7-AAFD-4FAD-8935-A45836CFE76B}" type="pres">
      <dgm:prSet presAssocID="{A9B59CE8-9C45-4293-B5BA-A0E3BFADD256}" presName="textBox3c" presStyleLbl="revTx" presStyleIdx="2" presStyleCnt="3" custScaleX="127544" custScaleY="86668">
        <dgm:presLayoutVars>
          <dgm:bulletEnabled val="1"/>
        </dgm:presLayoutVars>
      </dgm:prSet>
      <dgm:spPr/>
      <dgm:t>
        <a:bodyPr/>
        <a:lstStyle/>
        <a:p>
          <a:endParaRPr lang="ru-RU"/>
        </a:p>
      </dgm:t>
    </dgm:pt>
  </dgm:ptLst>
  <dgm:cxnLst>
    <dgm:cxn modelId="{09B8D391-CE58-4297-AB2A-F7D7D7EF1EB7}" srcId="{3DA4FB20-587A-478D-BA69-297D685AA73E}" destId="{8CEA4285-65C9-4EEC-9E2C-63704BD2B7BB}" srcOrd="1" destOrd="0" parTransId="{208052BF-C120-492E-91FD-F76D0DC370C2}" sibTransId="{7E9C604C-5BA8-42B4-A304-E73A92F5B861}"/>
    <dgm:cxn modelId="{585E2A1F-75E0-4FC6-A079-12F697167E37}" type="presOf" srcId="{A9B59CE8-9C45-4293-B5BA-A0E3BFADD256}" destId="{738606A7-AAFD-4FAD-8935-A45836CFE76B}" srcOrd="0" destOrd="0" presId="urn:microsoft.com/office/officeart/2005/8/layout/arrow2"/>
    <dgm:cxn modelId="{2F34180B-E147-41DE-85F1-5B75613841F5}" type="presOf" srcId="{8CEA4285-65C9-4EEC-9E2C-63704BD2B7BB}" destId="{2F4E6D94-C590-4684-81AE-644C4347E730}" srcOrd="0" destOrd="0" presId="urn:microsoft.com/office/officeart/2005/8/layout/arrow2"/>
    <dgm:cxn modelId="{84B2EFC2-91F2-4115-921E-D39A32B266C0}" type="presOf" srcId="{D79B7E97-3776-423D-9406-CD50E431376D}" destId="{E2554EC9-9FC4-4328-8970-22DC26149FFA}" srcOrd="0" destOrd="0" presId="urn:microsoft.com/office/officeart/2005/8/layout/arrow2"/>
    <dgm:cxn modelId="{07E4C8A5-3763-459C-8934-2D5DA32A7902}" srcId="{3DA4FB20-587A-478D-BA69-297D685AA73E}" destId="{D79B7E97-3776-423D-9406-CD50E431376D}" srcOrd="0" destOrd="0" parTransId="{0CEC7C45-044B-40DB-B429-A58A07B36A4A}" sibTransId="{71CB98AA-627B-448C-BB25-7E939E5F889A}"/>
    <dgm:cxn modelId="{94477B12-429B-4D2C-93CF-9A0652F86988}" srcId="{3DA4FB20-587A-478D-BA69-297D685AA73E}" destId="{A9B59CE8-9C45-4293-B5BA-A0E3BFADD256}" srcOrd="2" destOrd="0" parTransId="{B3760928-2606-400D-B1A8-1765FA2FCFDA}" sibTransId="{EE8A994F-2A7D-4EEB-9060-36DDF1202B1A}"/>
    <dgm:cxn modelId="{778BA573-E1BB-43D3-9A67-1E759A50164A}" type="presOf" srcId="{3DA4FB20-587A-478D-BA69-297D685AA73E}" destId="{3CF8641B-7BEA-4F24-8359-5F55D718E53C}" srcOrd="0" destOrd="0" presId="urn:microsoft.com/office/officeart/2005/8/layout/arrow2"/>
    <dgm:cxn modelId="{21A627CF-BCFF-40CC-BA0E-B630666F6F04}" type="presParOf" srcId="{3CF8641B-7BEA-4F24-8359-5F55D718E53C}" destId="{09098C42-B1E2-4251-A268-51E025C35AC3}" srcOrd="0" destOrd="0" presId="urn:microsoft.com/office/officeart/2005/8/layout/arrow2"/>
    <dgm:cxn modelId="{21096F94-CC38-4A6A-BDC2-E03EC938F0A8}" type="presParOf" srcId="{3CF8641B-7BEA-4F24-8359-5F55D718E53C}" destId="{0C0B595D-1B1C-4BFD-9B21-DB8694F6D110}" srcOrd="1" destOrd="0" presId="urn:microsoft.com/office/officeart/2005/8/layout/arrow2"/>
    <dgm:cxn modelId="{9F134C1A-8B2A-4C2F-BAFD-E0AF9EEDFF0C}" type="presParOf" srcId="{0C0B595D-1B1C-4BFD-9B21-DB8694F6D110}" destId="{882BB9FA-F313-4196-8781-C9D2011A503C}" srcOrd="0" destOrd="0" presId="urn:microsoft.com/office/officeart/2005/8/layout/arrow2"/>
    <dgm:cxn modelId="{1956496A-33E9-4F9D-AF9C-982248ED497F}" type="presParOf" srcId="{0C0B595D-1B1C-4BFD-9B21-DB8694F6D110}" destId="{E2554EC9-9FC4-4328-8970-22DC26149FFA}" srcOrd="1" destOrd="0" presId="urn:microsoft.com/office/officeart/2005/8/layout/arrow2"/>
    <dgm:cxn modelId="{DD54A6CC-90C1-4CA6-A4BC-12F32EE57C19}" type="presParOf" srcId="{0C0B595D-1B1C-4BFD-9B21-DB8694F6D110}" destId="{847BE268-B5D9-4167-B773-05D40F7B8396}" srcOrd="2" destOrd="0" presId="urn:microsoft.com/office/officeart/2005/8/layout/arrow2"/>
    <dgm:cxn modelId="{1B4FC8A0-BB83-4936-8BF6-AB35839F7FED}" type="presParOf" srcId="{0C0B595D-1B1C-4BFD-9B21-DB8694F6D110}" destId="{2F4E6D94-C590-4684-81AE-644C4347E730}" srcOrd="3" destOrd="0" presId="urn:microsoft.com/office/officeart/2005/8/layout/arrow2"/>
    <dgm:cxn modelId="{D15BB4E8-3927-453B-B18D-3DB78F8967B3}" type="presParOf" srcId="{0C0B595D-1B1C-4BFD-9B21-DB8694F6D110}" destId="{5313B731-DFBB-49B9-9EC2-1E7DB10BE034}" srcOrd="4" destOrd="0" presId="urn:microsoft.com/office/officeart/2005/8/layout/arrow2"/>
    <dgm:cxn modelId="{CE66C5BE-08FA-41C1-B3C4-7BF7486D8B24}" type="presParOf" srcId="{0C0B595D-1B1C-4BFD-9B21-DB8694F6D110}" destId="{738606A7-AAFD-4FAD-8935-A45836CFE76B}"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D96624-0D11-490B-B654-FE32393509B3}" type="doc">
      <dgm:prSet loTypeId="urn:microsoft.com/office/officeart/2005/8/layout/process1" loCatId="process" qsTypeId="urn:microsoft.com/office/officeart/2005/8/quickstyle/simple3" qsCatId="simple" csTypeId="urn:microsoft.com/office/officeart/2005/8/colors/accent1_2" csCatId="accent1" phldr="1"/>
      <dgm:spPr/>
    </dgm:pt>
    <dgm:pt modelId="{4BE03E98-4587-48EF-9FA8-A7D329AE021A}">
      <dgm:prSet phldrT="[Текст]" custT="1"/>
      <dgm:spPr/>
      <dgm:t>
        <a:bodyPr/>
        <a:lstStyle/>
        <a:p>
          <a:r>
            <a:rPr lang="ru-RU" sz="1200" b="1" dirty="0">
              <a:latin typeface="Times New Roman" pitchFamily="18" charset="0"/>
              <a:cs typeface="Times New Roman" pitchFamily="18" charset="0"/>
            </a:rPr>
            <a:t>Подвижные, спортивные игры</a:t>
          </a:r>
        </a:p>
      </dgm:t>
    </dgm:pt>
    <dgm:pt modelId="{6F68BB19-7941-4A96-91F3-1EB13E56789D}" type="parTrans" cxnId="{BCC067FA-B1A2-432C-AE61-8C9BB769E697}">
      <dgm:prSet/>
      <dgm:spPr/>
      <dgm:t>
        <a:bodyPr/>
        <a:lstStyle/>
        <a:p>
          <a:endParaRPr lang="ru-RU"/>
        </a:p>
      </dgm:t>
    </dgm:pt>
    <dgm:pt modelId="{2C0BEB49-EDEC-4BAE-A3BF-0689DB45F5E3}" type="sibTrans" cxnId="{BCC067FA-B1A2-432C-AE61-8C9BB769E697}">
      <dgm:prSet/>
      <dgm:spPr/>
      <dgm:t>
        <a:bodyPr/>
        <a:lstStyle/>
        <a:p>
          <a:endParaRPr lang="ru-RU"/>
        </a:p>
      </dgm:t>
    </dgm:pt>
    <dgm:pt modelId="{61F61420-C25D-4BCE-827E-053D79297045}">
      <dgm:prSet phldrT="[Текст]" custT="1"/>
      <dgm:spPr/>
      <dgm:t>
        <a:bodyPr/>
        <a:lstStyle/>
        <a:p>
          <a:r>
            <a:rPr lang="ru-RU" sz="1200" b="1" dirty="0" smtClean="0">
              <a:latin typeface="Times New Roman" pitchFamily="18" charset="0"/>
              <a:cs typeface="Times New Roman" pitchFamily="18" charset="0"/>
            </a:rPr>
            <a:t>Игровые </a:t>
          </a:r>
          <a:r>
            <a:rPr lang="ru-RU" sz="1200" b="1" dirty="0">
              <a:latin typeface="Times New Roman" pitchFamily="18" charset="0"/>
              <a:cs typeface="Times New Roman" pitchFamily="18" charset="0"/>
            </a:rPr>
            <a:t>упражнения и задания</a:t>
          </a:r>
        </a:p>
      </dgm:t>
    </dgm:pt>
    <dgm:pt modelId="{D51BA44F-A7F0-483B-88D1-E1A8D3E51895}" type="parTrans" cxnId="{13593487-EEB3-41B0-8CB7-3CE334E2E179}">
      <dgm:prSet/>
      <dgm:spPr/>
      <dgm:t>
        <a:bodyPr/>
        <a:lstStyle/>
        <a:p>
          <a:endParaRPr lang="ru-RU"/>
        </a:p>
      </dgm:t>
    </dgm:pt>
    <dgm:pt modelId="{86A1949D-0A7E-4CCC-BD2C-C51B4BAA65CB}" type="sibTrans" cxnId="{13593487-EEB3-41B0-8CB7-3CE334E2E179}">
      <dgm:prSet/>
      <dgm:spPr/>
      <dgm:t>
        <a:bodyPr/>
        <a:lstStyle/>
        <a:p>
          <a:endParaRPr lang="ru-RU"/>
        </a:p>
      </dgm:t>
    </dgm:pt>
    <dgm:pt modelId="{08A25E4A-5E2D-42AC-BBFA-D1F03B6B63C1}">
      <dgm:prSet phldrT="[Текст]" custT="1"/>
      <dgm:spPr/>
      <dgm:t>
        <a:bodyPr/>
        <a:lstStyle/>
        <a:p>
          <a:r>
            <a:rPr lang="ru-RU" sz="1200" b="1" dirty="0" err="1">
              <a:latin typeface="Times New Roman" pitchFamily="18" charset="0"/>
              <a:cs typeface="Times New Roman" pitchFamily="18" charset="0"/>
            </a:rPr>
            <a:t>Самомассаж</a:t>
          </a:r>
          <a:endParaRPr lang="ru-RU" sz="1200" b="1" dirty="0">
            <a:latin typeface="Times New Roman" pitchFamily="18" charset="0"/>
            <a:cs typeface="Times New Roman" pitchFamily="18" charset="0"/>
          </a:endParaRPr>
        </a:p>
      </dgm:t>
    </dgm:pt>
    <dgm:pt modelId="{C85C5B05-817A-4E84-8816-AEB920640747}" type="parTrans" cxnId="{34822778-8F6E-4608-B41A-106C8B6B7187}">
      <dgm:prSet/>
      <dgm:spPr/>
      <dgm:t>
        <a:bodyPr/>
        <a:lstStyle/>
        <a:p>
          <a:endParaRPr lang="ru-RU"/>
        </a:p>
      </dgm:t>
    </dgm:pt>
    <dgm:pt modelId="{A808B21D-A04B-444A-86EE-75F0E3F20040}" type="sibTrans" cxnId="{34822778-8F6E-4608-B41A-106C8B6B7187}">
      <dgm:prSet/>
      <dgm:spPr/>
      <dgm:t>
        <a:bodyPr/>
        <a:lstStyle/>
        <a:p>
          <a:endParaRPr lang="ru-RU"/>
        </a:p>
      </dgm:t>
    </dgm:pt>
    <dgm:pt modelId="{C7721BF8-9063-4E2D-9FF0-05362EA2E96C}">
      <dgm:prSet phldrT="[Текст]" custT="1"/>
      <dgm:spPr/>
      <dgm:t>
        <a:bodyPr/>
        <a:lstStyle/>
        <a:p>
          <a:r>
            <a:rPr lang="ru-RU" sz="1200" b="1" dirty="0" err="1" smtClean="0">
              <a:latin typeface="Times New Roman" pitchFamily="18" charset="0"/>
              <a:cs typeface="Times New Roman" pitchFamily="18" charset="0"/>
            </a:rPr>
            <a:t>Корригирую-щая</a:t>
          </a:r>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гимнастика</a:t>
          </a:r>
        </a:p>
      </dgm:t>
    </dgm:pt>
    <dgm:pt modelId="{21081D52-D50E-42CD-A247-B72C483F95A7}" type="parTrans" cxnId="{98EF9921-2857-4ED2-A61A-6723EC2D1E9E}">
      <dgm:prSet/>
      <dgm:spPr/>
      <dgm:t>
        <a:bodyPr/>
        <a:lstStyle/>
        <a:p>
          <a:endParaRPr lang="ru-RU"/>
        </a:p>
      </dgm:t>
    </dgm:pt>
    <dgm:pt modelId="{E1B0F092-D73C-4A5E-8C37-88F8D364BEA3}" type="sibTrans" cxnId="{98EF9921-2857-4ED2-A61A-6723EC2D1E9E}">
      <dgm:prSet/>
      <dgm:spPr/>
      <dgm:t>
        <a:bodyPr/>
        <a:lstStyle/>
        <a:p>
          <a:endParaRPr lang="ru-RU"/>
        </a:p>
      </dgm:t>
    </dgm:pt>
    <dgm:pt modelId="{2C62EA11-69FA-4FAE-8C63-EB2377B51A75}">
      <dgm:prSet phldrT="[Текст]" custT="1"/>
      <dgm:spPr/>
      <dgm:t>
        <a:bodyPr/>
        <a:lstStyle/>
        <a:p>
          <a:r>
            <a:rPr lang="ru-RU" sz="1200" b="1" dirty="0">
              <a:latin typeface="Times New Roman" pitchFamily="18" charset="0"/>
              <a:cs typeface="Times New Roman" pitchFamily="18" charset="0"/>
            </a:rPr>
            <a:t>Элементы йоги,  </a:t>
          </a:r>
          <a:r>
            <a:rPr lang="ru-RU" sz="1200" b="1" dirty="0" err="1" smtClean="0">
              <a:latin typeface="Times New Roman" pitchFamily="18" charset="0"/>
              <a:cs typeface="Times New Roman" pitchFamily="18" charset="0"/>
            </a:rPr>
            <a:t>дыхатель-ная</a:t>
          </a:r>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гимнастика</a:t>
          </a:r>
        </a:p>
      </dgm:t>
    </dgm:pt>
    <dgm:pt modelId="{716322CA-516C-4CDC-965E-6E9914C4D2F7}" type="parTrans" cxnId="{1C43FCE2-E467-40A5-8B78-D197F3EB7CF3}">
      <dgm:prSet/>
      <dgm:spPr/>
      <dgm:t>
        <a:bodyPr/>
        <a:lstStyle/>
        <a:p>
          <a:endParaRPr lang="ru-RU"/>
        </a:p>
      </dgm:t>
    </dgm:pt>
    <dgm:pt modelId="{6FEB6B5F-ED3A-46D5-8EA5-20986A4D2867}" type="sibTrans" cxnId="{1C43FCE2-E467-40A5-8B78-D197F3EB7CF3}">
      <dgm:prSet/>
      <dgm:spPr/>
      <dgm:t>
        <a:bodyPr/>
        <a:lstStyle/>
        <a:p>
          <a:endParaRPr lang="ru-RU"/>
        </a:p>
      </dgm:t>
    </dgm:pt>
    <dgm:pt modelId="{92FA4812-C254-4F53-8514-481B2F023E2F}" type="pres">
      <dgm:prSet presAssocID="{BBD96624-0D11-490B-B654-FE32393509B3}" presName="Name0" presStyleCnt="0">
        <dgm:presLayoutVars>
          <dgm:dir/>
          <dgm:resizeHandles val="exact"/>
        </dgm:presLayoutVars>
      </dgm:prSet>
      <dgm:spPr/>
    </dgm:pt>
    <dgm:pt modelId="{92669FE0-7C5B-4E1A-AF9F-3AF04B8D8688}" type="pres">
      <dgm:prSet presAssocID="{4BE03E98-4587-48EF-9FA8-A7D329AE021A}" presName="node" presStyleLbl="node1" presStyleIdx="0" presStyleCnt="5" custScaleX="116740">
        <dgm:presLayoutVars>
          <dgm:bulletEnabled val="1"/>
        </dgm:presLayoutVars>
      </dgm:prSet>
      <dgm:spPr/>
      <dgm:t>
        <a:bodyPr/>
        <a:lstStyle/>
        <a:p>
          <a:endParaRPr lang="ru-RU"/>
        </a:p>
      </dgm:t>
    </dgm:pt>
    <dgm:pt modelId="{BAE26DF2-AD34-4AA6-ADDD-9E3B1F21FF3D}" type="pres">
      <dgm:prSet presAssocID="{2C0BEB49-EDEC-4BAE-A3BF-0689DB45F5E3}" presName="sibTrans" presStyleLbl="sibTrans2D1" presStyleIdx="0" presStyleCnt="4" custFlipVert="1" custFlipHor="0" custScaleX="67922" custScaleY="56419"/>
      <dgm:spPr/>
      <dgm:t>
        <a:bodyPr/>
        <a:lstStyle/>
        <a:p>
          <a:endParaRPr lang="ru-RU"/>
        </a:p>
      </dgm:t>
    </dgm:pt>
    <dgm:pt modelId="{1AD6D1B7-C7AE-4876-B74A-23C57BF02528}" type="pres">
      <dgm:prSet presAssocID="{2C0BEB49-EDEC-4BAE-A3BF-0689DB45F5E3}" presName="connectorText" presStyleLbl="sibTrans2D1" presStyleIdx="0" presStyleCnt="4"/>
      <dgm:spPr/>
      <dgm:t>
        <a:bodyPr/>
        <a:lstStyle/>
        <a:p>
          <a:endParaRPr lang="ru-RU"/>
        </a:p>
      </dgm:t>
    </dgm:pt>
    <dgm:pt modelId="{8E30A853-8E06-40DA-8DF4-213FA4CD961C}" type="pres">
      <dgm:prSet presAssocID="{61F61420-C25D-4BCE-827E-053D79297045}" presName="node" presStyleLbl="node1" presStyleIdx="1" presStyleCnt="5" custScaleX="128110">
        <dgm:presLayoutVars>
          <dgm:bulletEnabled val="1"/>
        </dgm:presLayoutVars>
      </dgm:prSet>
      <dgm:spPr/>
      <dgm:t>
        <a:bodyPr/>
        <a:lstStyle/>
        <a:p>
          <a:endParaRPr lang="ru-RU"/>
        </a:p>
      </dgm:t>
    </dgm:pt>
    <dgm:pt modelId="{444591E8-4596-4C26-A36F-EEA930714DD4}" type="pres">
      <dgm:prSet presAssocID="{86A1949D-0A7E-4CCC-BD2C-C51B4BAA65CB}" presName="sibTrans" presStyleLbl="sibTrans2D1" presStyleIdx="1" presStyleCnt="4" custFlipVert="0" custFlipHor="0" custScaleX="139834" custScaleY="76588"/>
      <dgm:spPr/>
      <dgm:t>
        <a:bodyPr/>
        <a:lstStyle/>
        <a:p>
          <a:endParaRPr lang="ru-RU"/>
        </a:p>
      </dgm:t>
    </dgm:pt>
    <dgm:pt modelId="{789E6EDF-E674-4183-9B12-BD7B81EE9D1C}" type="pres">
      <dgm:prSet presAssocID="{86A1949D-0A7E-4CCC-BD2C-C51B4BAA65CB}" presName="connectorText" presStyleLbl="sibTrans2D1" presStyleIdx="1" presStyleCnt="4"/>
      <dgm:spPr/>
      <dgm:t>
        <a:bodyPr/>
        <a:lstStyle/>
        <a:p>
          <a:endParaRPr lang="ru-RU"/>
        </a:p>
      </dgm:t>
    </dgm:pt>
    <dgm:pt modelId="{BDB7A485-C63C-4F26-B471-F7BD2B1ABDA6}" type="pres">
      <dgm:prSet presAssocID="{08A25E4A-5E2D-42AC-BBFA-D1F03B6B63C1}" presName="node" presStyleLbl="node1" presStyleIdx="2" presStyleCnt="5" custScaleX="120167" custScaleY="90665" custLinFactNeighborX="-9837" custLinFactNeighborY="-1627">
        <dgm:presLayoutVars>
          <dgm:bulletEnabled val="1"/>
        </dgm:presLayoutVars>
      </dgm:prSet>
      <dgm:spPr/>
      <dgm:t>
        <a:bodyPr/>
        <a:lstStyle/>
        <a:p>
          <a:endParaRPr lang="ru-RU"/>
        </a:p>
      </dgm:t>
    </dgm:pt>
    <dgm:pt modelId="{3E8FCA42-5E3C-427D-877A-BCEC373F3243}" type="pres">
      <dgm:prSet presAssocID="{A808B21D-A04B-444A-86EE-75F0E3F20040}" presName="sibTrans" presStyleLbl="sibTrans2D1" presStyleIdx="2" presStyleCnt="4" custFlipVert="1" custFlipHor="0" custScaleX="111879" custScaleY="55149"/>
      <dgm:spPr/>
      <dgm:t>
        <a:bodyPr/>
        <a:lstStyle/>
        <a:p>
          <a:endParaRPr lang="ru-RU"/>
        </a:p>
      </dgm:t>
    </dgm:pt>
    <dgm:pt modelId="{F26962BB-A415-4B0E-9493-A30257CE8BD6}" type="pres">
      <dgm:prSet presAssocID="{A808B21D-A04B-444A-86EE-75F0E3F20040}" presName="connectorText" presStyleLbl="sibTrans2D1" presStyleIdx="2" presStyleCnt="4"/>
      <dgm:spPr/>
      <dgm:t>
        <a:bodyPr/>
        <a:lstStyle/>
        <a:p>
          <a:endParaRPr lang="ru-RU"/>
        </a:p>
      </dgm:t>
    </dgm:pt>
    <dgm:pt modelId="{D22A3BB0-D8F2-415D-A0B4-36F9DFD604AE}" type="pres">
      <dgm:prSet presAssocID="{2C62EA11-69FA-4FAE-8C63-EB2377B51A75}" presName="node" presStyleLbl="node1" presStyleIdx="3" presStyleCnt="5" custScaleX="143896" custScaleY="103972" custLinFactNeighborX="-10493" custLinFactNeighborY="2281">
        <dgm:presLayoutVars>
          <dgm:bulletEnabled val="1"/>
        </dgm:presLayoutVars>
      </dgm:prSet>
      <dgm:spPr/>
      <dgm:t>
        <a:bodyPr/>
        <a:lstStyle/>
        <a:p>
          <a:endParaRPr lang="ru-RU"/>
        </a:p>
      </dgm:t>
    </dgm:pt>
    <dgm:pt modelId="{0996B656-4042-4426-8337-4BE884E7E6F9}" type="pres">
      <dgm:prSet presAssocID="{6FEB6B5F-ED3A-46D5-8EA5-20986A4D2867}" presName="sibTrans" presStyleLbl="sibTrans2D1" presStyleIdx="3" presStyleCnt="4" custFlipVert="1" custFlipHor="0" custScaleX="61691" custScaleY="59176"/>
      <dgm:spPr/>
      <dgm:t>
        <a:bodyPr/>
        <a:lstStyle/>
        <a:p>
          <a:endParaRPr lang="ru-RU"/>
        </a:p>
      </dgm:t>
    </dgm:pt>
    <dgm:pt modelId="{1BBFD8A9-62CB-488E-A50C-4CA723EF8DBE}" type="pres">
      <dgm:prSet presAssocID="{6FEB6B5F-ED3A-46D5-8EA5-20986A4D2867}" presName="connectorText" presStyleLbl="sibTrans2D1" presStyleIdx="3" presStyleCnt="4"/>
      <dgm:spPr/>
      <dgm:t>
        <a:bodyPr/>
        <a:lstStyle/>
        <a:p>
          <a:endParaRPr lang="ru-RU"/>
        </a:p>
      </dgm:t>
    </dgm:pt>
    <dgm:pt modelId="{9662E6DE-4704-490F-8E43-7A953737417E}" type="pres">
      <dgm:prSet presAssocID="{C7721BF8-9063-4E2D-9FF0-05362EA2E96C}" presName="node" presStyleLbl="node1" presStyleIdx="4" presStyleCnt="5" custScaleX="121385" custLinFactNeighborX="-14428" custLinFactNeighborY="-1146">
        <dgm:presLayoutVars>
          <dgm:bulletEnabled val="1"/>
        </dgm:presLayoutVars>
      </dgm:prSet>
      <dgm:spPr/>
      <dgm:t>
        <a:bodyPr/>
        <a:lstStyle/>
        <a:p>
          <a:endParaRPr lang="ru-RU"/>
        </a:p>
      </dgm:t>
    </dgm:pt>
  </dgm:ptLst>
  <dgm:cxnLst>
    <dgm:cxn modelId="{6BDD4240-0395-4E94-BCD5-B91F50B9083C}" type="presOf" srcId="{BBD96624-0D11-490B-B654-FE32393509B3}" destId="{92FA4812-C254-4F53-8514-481B2F023E2F}" srcOrd="0" destOrd="0" presId="urn:microsoft.com/office/officeart/2005/8/layout/process1"/>
    <dgm:cxn modelId="{34822778-8F6E-4608-B41A-106C8B6B7187}" srcId="{BBD96624-0D11-490B-B654-FE32393509B3}" destId="{08A25E4A-5E2D-42AC-BBFA-D1F03B6B63C1}" srcOrd="2" destOrd="0" parTransId="{C85C5B05-817A-4E84-8816-AEB920640747}" sibTransId="{A808B21D-A04B-444A-86EE-75F0E3F20040}"/>
    <dgm:cxn modelId="{24343067-F01A-48C5-91DD-D7B407879DCB}" type="presOf" srcId="{86A1949D-0A7E-4CCC-BD2C-C51B4BAA65CB}" destId="{789E6EDF-E674-4183-9B12-BD7B81EE9D1C}" srcOrd="1" destOrd="0" presId="urn:microsoft.com/office/officeart/2005/8/layout/process1"/>
    <dgm:cxn modelId="{0F464CE7-E8A1-43C2-8C45-4BD342BC4491}" type="presOf" srcId="{C7721BF8-9063-4E2D-9FF0-05362EA2E96C}" destId="{9662E6DE-4704-490F-8E43-7A953737417E}" srcOrd="0" destOrd="0" presId="urn:microsoft.com/office/officeart/2005/8/layout/process1"/>
    <dgm:cxn modelId="{E05E9A8E-7781-4085-A7FF-44F88918F814}" type="presOf" srcId="{A808B21D-A04B-444A-86EE-75F0E3F20040}" destId="{F26962BB-A415-4B0E-9493-A30257CE8BD6}" srcOrd="1" destOrd="0" presId="urn:microsoft.com/office/officeart/2005/8/layout/process1"/>
    <dgm:cxn modelId="{97ADD0A0-853B-479E-A3F2-0D19AA917ED4}" type="presOf" srcId="{6FEB6B5F-ED3A-46D5-8EA5-20986A4D2867}" destId="{1BBFD8A9-62CB-488E-A50C-4CA723EF8DBE}" srcOrd="1" destOrd="0" presId="urn:microsoft.com/office/officeart/2005/8/layout/process1"/>
    <dgm:cxn modelId="{98EF9921-2857-4ED2-A61A-6723EC2D1E9E}" srcId="{BBD96624-0D11-490B-B654-FE32393509B3}" destId="{C7721BF8-9063-4E2D-9FF0-05362EA2E96C}" srcOrd="4" destOrd="0" parTransId="{21081D52-D50E-42CD-A247-B72C483F95A7}" sibTransId="{E1B0F092-D73C-4A5E-8C37-88F8D364BEA3}"/>
    <dgm:cxn modelId="{8793C03E-7C48-4B1D-AF95-3209FB2FFF4F}" type="presOf" srcId="{86A1949D-0A7E-4CCC-BD2C-C51B4BAA65CB}" destId="{444591E8-4596-4C26-A36F-EEA930714DD4}" srcOrd="0" destOrd="0" presId="urn:microsoft.com/office/officeart/2005/8/layout/process1"/>
    <dgm:cxn modelId="{EE97A578-6051-4479-8820-8AA349A6D467}" type="presOf" srcId="{08A25E4A-5E2D-42AC-BBFA-D1F03B6B63C1}" destId="{BDB7A485-C63C-4F26-B471-F7BD2B1ABDA6}" srcOrd="0" destOrd="0" presId="urn:microsoft.com/office/officeart/2005/8/layout/process1"/>
    <dgm:cxn modelId="{131EE066-E7E6-4C97-8F82-995CC894BE19}" type="presOf" srcId="{6FEB6B5F-ED3A-46D5-8EA5-20986A4D2867}" destId="{0996B656-4042-4426-8337-4BE884E7E6F9}" srcOrd="0" destOrd="0" presId="urn:microsoft.com/office/officeart/2005/8/layout/process1"/>
    <dgm:cxn modelId="{13593487-EEB3-41B0-8CB7-3CE334E2E179}" srcId="{BBD96624-0D11-490B-B654-FE32393509B3}" destId="{61F61420-C25D-4BCE-827E-053D79297045}" srcOrd="1" destOrd="0" parTransId="{D51BA44F-A7F0-483B-88D1-E1A8D3E51895}" sibTransId="{86A1949D-0A7E-4CCC-BD2C-C51B4BAA65CB}"/>
    <dgm:cxn modelId="{D124AA02-EE51-458B-8E18-C2B691E302B3}" type="presOf" srcId="{A808B21D-A04B-444A-86EE-75F0E3F20040}" destId="{3E8FCA42-5E3C-427D-877A-BCEC373F3243}" srcOrd="0" destOrd="0" presId="urn:microsoft.com/office/officeart/2005/8/layout/process1"/>
    <dgm:cxn modelId="{5D92A0C8-C6A1-4576-967E-E8F4CB95DB74}" type="presOf" srcId="{61F61420-C25D-4BCE-827E-053D79297045}" destId="{8E30A853-8E06-40DA-8DF4-213FA4CD961C}" srcOrd="0" destOrd="0" presId="urn:microsoft.com/office/officeart/2005/8/layout/process1"/>
    <dgm:cxn modelId="{A6C98EC8-6E71-4313-9DEE-0F8195A987A6}" type="presOf" srcId="{4BE03E98-4587-48EF-9FA8-A7D329AE021A}" destId="{92669FE0-7C5B-4E1A-AF9F-3AF04B8D8688}" srcOrd="0" destOrd="0" presId="urn:microsoft.com/office/officeart/2005/8/layout/process1"/>
    <dgm:cxn modelId="{010EB5C5-070B-4E97-B6F8-9D46EE476D5E}" type="presOf" srcId="{2C62EA11-69FA-4FAE-8C63-EB2377B51A75}" destId="{D22A3BB0-D8F2-415D-A0B4-36F9DFD604AE}" srcOrd="0" destOrd="0" presId="urn:microsoft.com/office/officeart/2005/8/layout/process1"/>
    <dgm:cxn modelId="{CF832A2E-AF97-48BC-A239-81A71E3DF24B}" type="presOf" srcId="{2C0BEB49-EDEC-4BAE-A3BF-0689DB45F5E3}" destId="{1AD6D1B7-C7AE-4876-B74A-23C57BF02528}" srcOrd="1" destOrd="0" presId="urn:microsoft.com/office/officeart/2005/8/layout/process1"/>
    <dgm:cxn modelId="{1C43FCE2-E467-40A5-8B78-D197F3EB7CF3}" srcId="{BBD96624-0D11-490B-B654-FE32393509B3}" destId="{2C62EA11-69FA-4FAE-8C63-EB2377B51A75}" srcOrd="3" destOrd="0" parTransId="{716322CA-516C-4CDC-965E-6E9914C4D2F7}" sibTransId="{6FEB6B5F-ED3A-46D5-8EA5-20986A4D2867}"/>
    <dgm:cxn modelId="{BCC067FA-B1A2-432C-AE61-8C9BB769E697}" srcId="{BBD96624-0D11-490B-B654-FE32393509B3}" destId="{4BE03E98-4587-48EF-9FA8-A7D329AE021A}" srcOrd="0" destOrd="0" parTransId="{6F68BB19-7941-4A96-91F3-1EB13E56789D}" sibTransId="{2C0BEB49-EDEC-4BAE-A3BF-0689DB45F5E3}"/>
    <dgm:cxn modelId="{DA466589-0537-4699-90B6-BD6112E3CF6D}" type="presOf" srcId="{2C0BEB49-EDEC-4BAE-A3BF-0689DB45F5E3}" destId="{BAE26DF2-AD34-4AA6-ADDD-9E3B1F21FF3D}" srcOrd="0" destOrd="0" presId="urn:microsoft.com/office/officeart/2005/8/layout/process1"/>
    <dgm:cxn modelId="{CF62E5EA-4272-471F-9ED1-789E2895E0EE}" type="presParOf" srcId="{92FA4812-C254-4F53-8514-481B2F023E2F}" destId="{92669FE0-7C5B-4E1A-AF9F-3AF04B8D8688}" srcOrd="0" destOrd="0" presId="urn:microsoft.com/office/officeart/2005/8/layout/process1"/>
    <dgm:cxn modelId="{EDE29866-2B69-4105-A0BD-A97CFA24A074}" type="presParOf" srcId="{92FA4812-C254-4F53-8514-481B2F023E2F}" destId="{BAE26DF2-AD34-4AA6-ADDD-9E3B1F21FF3D}" srcOrd="1" destOrd="0" presId="urn:microsoft.com/office/officeart/2005/8/layout/process1"/>
    <dgm:cxn modelId="{14642303-EEF2-4314-820E-020B7872450B}" type="presParOf" srcId="{BAE26DF2-AD34-4AA6-ADDD-9E3B1F21FF3D}" destId="{1AD6D1B7-C7AE-4876-B74A-23C57BF02528}" srcOrd="0" destOrd="0" presId="urn:microsoft.com/office/officeart/2005/8/layout/process1"/>
    <dgm:cxn modelId="{1ADA74DF-DAC2-4101-8A6F-70B583E97882}" type="presParOf" srcId="{92FA4812-C254-4F53-8514-481B2F023E2F}" destId="{8E30A853-8E06-40DA-8DF4-213FA4CD961C}" srcOrd="2" destOrd="0" presId="urn:microsoft.com/office/officeart/2005/8/layout/process1"/>
    <dgm:cxn modelId="{446825CD-5E5A-42AF-A299-D6D4D7242846}" type="presParOf" srcId="{92FA4812-C254-4F53-8514-481B2F023E2F}" destId="{444591E8-4596-4C26-A36F-EEA930714DD4}" srcOrd="3" destOrd="0" presId="urn:microsoft.com/office/officeart/2005/8/layout/process1"/>
    <dgm:cxn modelId="{20218FEA-45EA-45B3-B90E-45D11293F095}" type="presParOf" srcId="{444591E8-4596-4C26-A36F-EEA930714DD4}" destId="{789E6EDF-E674-4183-9B12-BD7B81EE9D1C}" srcOrd="0" destOrd="0" presId="urn:microsoft.com/office/officeart/2005/8/layout/process1"/>
    <dgm:cxn modelId="{374CB6F4-5CCA-4B7C-9B94-04A2EADB8998}" type="presParOf" srcId="{92FA4812-C254-4F53-8514-481B2F023E2F}" destId="{BDB7A485-C63C-4F26-B471-F7BD2B1ABDA6}" srcOrd="4" destOrd="0" presId="urn:microsoft.com/office/officeart/2005/8/layout/process1"/>
    <dgm:cxn modelId="{655791DD-639C-432D-8A7C-349CD0F56CF3}" type="presParOf" srcId="{92FA4812-C254-4F53-8514-481B2F023E2F}" destId="{3E8FCA42-5E3C-427D-877A-BCEC373F3243}" srcOrd="5" destOrd="0" presId="urn:microsoft.com/office/officeart/2005/8/layout/process1"/>
    <dgm:cxn modelId="{DE931EEB-2347-4FC3-9117-468157A59CE6}" type="presParOf" srcId="{3E8FCA42-5E3C-427D-877A-BCEC373F3243}" destId="{F26962BB-A415-4B0E-9493-A30257CE8BD6}" srcOrd="0" destOrd="0" presId="urn:microsoft.com/office/officeart/2005/8/layout/process1"/>
    <dgm:cxn modelId="{7A1FD651-05D2-42CA-A6A0-A3FFF7D6D478}" type="presParOf" srcId="{92FA4812-C254-4F53-8514-481B2F023E2F}" destId="{D22A3BB0-D8F2-415D-A0B4-36F9DFD604AE}" srcOrd="6" destOrd="0" presId="urn:microsoft.com/office/officeart/2005/8/layout/process1"/>
    <dgm:cxn modelId="{40EF2496-6D4A-4A87-BF97-E4C2D9AD695F}" type="presParOf" srcId="{92FA4812-C254-4F53-8514-481B2F023E2F}" destId="{0996B656-4042-4426-8337-4BE884E7E6F9}" srcOrd="7" destOrd="0" presId="urn:microsoft.com/office/officeart/2005/8/layout/process1"/>
    <dgm:cxn modelId="{E87B046F-38DB-4B25-AE12-3972ADE3A79F}" type="presParOf" srcId="{0996B656-4042-4426-8337-4BE884E7E6F9}" destId="{1BBFD8A9-62CB-488E-A50C-4CA723EF8DBE}" srcOrd="0" destOrd="0" presId="urn:microsoft.com/office/officeart/2005/8/layout/process1"/>
    <dgm:cxn modelId="{E211AA99-69B7-4B80-AF66-E293AFA65D9C}" type="presParOf" srcId="{92FA4812-C254-4F53-8514-481B2F023E2F}" destId="{9662E6DE-4704-490F-8E43-7A953737417E}"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96624-0D11-490B-B654-FE32393509B3}" type="doc">
      <dgm:prSet loTypeId="urn:microsoft.com/office/officeart/2005/8/layout/process1" loCatId="process" qsTypeId="urn:microsoft.com/office/officeart/2005/8/quickstyle/simple3" qsCatId="simple" csTypeId="urn:microsoft.com/office/officeart/2005/8/colors/accent1_2" csCatId="accent1" phldr="1"/>
      <dgm:spPr/>
    </dgm:pt>
    <dgm:pt modelId="{4BE03E98-4587-48EF-9FA8-A7D329AE021A}">
      <dgm:prSet phldrT="[Текст]" custT="1"/>
      <dgm:spPr/>
      <dgm:t>
        <a:bodyPr/>
        <a:lstStyle/>
        <a:p>
          <a:r>
            <a:rPr lang="ru-RU" sz="1200" b="1" dirty="0">
              <a:latin typeface="Times New Roman" pitchFamily="18" charset="0"/>
              <a:cs typeface="Times New Roman" pitchFamily="18" charset="0"/>
            </a:rPr>
            <a:t>Пальчиковая гимнастика</a:t>
          </a:r>
        </a:p>
      </dgm:t>
    </dgm:pt>
    <dgm:pt modelId="{6F68BB19-7941-4A96-91F3-1EB13E56789D}" type="parTrans" cxnId="{BCC067FA-B1A2-432C-AE61-8C9BB769E697}">
      <dgm:prSet/>
      <dgm:spPr/>
      <dgm:t>
        <a:bodyPr/>
        <a:lstStyle/>
        <a:p>
          <a:endParaRPr lang="ru-RU"/>
        </a:p>
      </dgm:t>
    </dgm:pt>
    <dgm:pt modelId="{2C0BEB49-EDEC-4BAE-A3BF-0689DB45F5E3}" type="sibTrans" cxnId="{BCC067FA-B1A2-432C-AE61-8C9BB769E697}">
      <dgm:prSet/>
      <dgm:spPr/>
      <dgm:t>
        <a:bodyPr/>
        <a:lstStyle/>
        <a:p>
          <a:endParaRPr lang="ru-RU"/>
        </a:p>
      </dgm:t>
    </dgm:pt>
    <dgm:pt modelId="{61F61420-C25D-4BCE-827E-053D79297045}">
      <dgm:prSet phldrT="[Текст]" custT="1"/>
      <dgm:spPr/>
      <dgm:t>
        <a:bodyPr/>
        <a:lstStyle/>
        <a:p>
          <a:r>
            <a:rPr lang="ru-RU" sz="1200" b="1" dirty="0">
              <a:latin typeface="Times New Roman" pitchFamily="18" charset="0"/>
              <a:cs typeface="Times New Roman" pitchFamily="18" charset="0"/>
            </a:rPr>
            <a:t>Гимнастика для глаз</a:t>
          </a:r>
        </a:p>
      </dgm:t>
    </dgm:pt>
    <dgm:pt modelId="{D51BA44F-A7F0-483B-88D1-E1A8D3E51895}" type="parTrans" cxnId="{13593487-EEB3-41B0-8CB7-3CE334E2E179}">
      <dgm:prSet/>
      <dgm:spPr/>
      <dgm:t>
        <a:bodyPr/>
        <a:lstStyle/>
        <a:p>
          <a:endParaRPr lang="ru-RU"/>
        </a:p>
      </dgm:t>
    </dgm:pt>
    <dgm:pt modelId="{86A1949D-0A7E-4CCC-BD2C-C51B4BAA65CB}" type="sibTrans" cxnId="{13593487-EEB3-41B0-8CB7-3CE334E2E179}">
      <dgm:prSet/>
      <dgm:spPr/>
      <dgm:t>
        <a:bodyPr/>
        <a:lstStyle/>
        <a:p>
          <a:endParaRPr lang="ru-RU"/>
        </a:p>
      </dgm:t>
    </dgm:pt>
    <dgm:pt modelId="{08A25E4A-5E2D-42AC-BBFA-D1F03B6B63C1}">
      <dgm:prSet phldrT="[Текст]" custT="1"/>
      <dgm:spPr/>
      <dgm:t>
        <a:bodyPr/>
        <a:lstStyle/>
        <a:p>
          <a:r>
            <a:rPr lang="ru-RU" sz="1200" b="1" dirty="0">
              <a:latin typeface="Times New Roman" pitchFamily="18" charset="0"/>
              <a:cs typeface="Times New Roman" pitchFamily="18" charset="0"/>
            </a:rPr>
            <a:t>Динамические паузы, физкультминутки</a:t>
          </a:r>
        </a:p>
      </dgm:t>
    </dgm:pt>
    <dgm:pt modelId="{C85C5B05-817A-4E84-8816-AEB920640747}" type="parTrans" cxnId="{34822778-8F6E-4608-B41A-106C8B6B7187}">
      <dgm:prSet/>
      <dgm:spPr/>
      <dgm:t>
        <a:bodyPr/>
        <a:lstStyle/>
        <a:p>
          <a:endParaRPr lang="ru-RU"/>
        </a:p>
      </dgm:t>
    </dgm:pt>
    <dgm:pt modelId="{A808B21D-A04B-444A-86EE-75F0E3F20040}" type="sibTrans" cxnId="{34822778-8F6E-4608-B41A-106C8B6B7187}">
      <dgm:prSet/>
      <dgm:spPr/>
      <dgm:t>
        <a:bodyPr/>
        <a:lstStyle/>
        <a:p>
          <a:endParaRPr lang="ru-RU"/>
        </a:p>
      </dgm:t>
    </dgm:pt>
    <dgm:pt modelId="{2C62EA11-69FA-4FAE-8C63-EB2377B51A75}">
      <dgm:prSet phldrT="[Текст]" custT="1"/>
      <dgm:spPr/>
      <dgm:t>
        <a:bodyPr/>
        <a:lstStyle/>
        <a:p>
          <a:r>
            <a:rPr lang="ru-RU" sz="1200" b="1" dirty="0">
              <a:latin typeface="Times New Roman" pitchFamily="18" charset="0"/>
              <a:cs typeface="Times New Roman" pitchFamily="18" charset="0"/>
            </a:rPr>
            <a:t>Релаксация</a:t>
          </a:r>
        </a:p>
      </dgm:t>
    </dgm:pt>
    <dgm:pt modelId="{716322CA-516C-4CDC-965E-6E9914C4D2F7}" type="parTrans" cxnId="{1C43FCE2-E467-40A5-8B78-D197F3EB7CF3}">
      <dgm:prSet/>
      <dgm:spPr/>
      <dgm:t>
        <a:bodyPr/>
        <a:lstStyle/>
        <a:p>
          <a:endParaRPr lang="ru-RU"/>
        </a:p>
      </dgm:t>
    </dgm:pt>
    <dgm:pt modelId="{6FEB6B5F-ED3A-46D5-8EA5-20986A4D2867}" type="sibTrans" cxnId="{1C43FCE2-E467-40A5-8B78-D197F3EB7CF3}">
      <dgm:prSet/>
      <dgm:spPr/>
      <dgm:t>
        <a:bodyPr/>
        <a:lstStyle/>
        <a:p>
          <a:endParaRPr lang="ru-RU"/>
        </a:p>
      </dgm:t>
    </dgm:pt>
    <dgm:pt modelId="{92FA4812-C254-4F53-8514-481B2F023E2F}" type="pres">
      <dgm:prSet presAssocID="{BBD96624-0D11-490B-B654-FE32393509B3}" presName="Name0" presStyleCnt="0">
        <dgm:presLayoutVars>
          <dgm:dir/>
          <dgm:resizeHandles val="exact"/>
        </dgm:presLayoutVars>
      </dgm:prSet>
      <dgm:spPr/>
    </dgm:pt>
    <dgm:pt modelId="{92669FE0-7C5B-4E1A-AF9F-3AF04B8D8688}" type="pres">
      <dgm:prSet presAssocID="{4BE03E98-4587-48EF-9FA8-A7D329AE021A}" presName="node" presStyleLbl="node1" presStyleIdx="0" presStyleCnt="4" custScaleX="116740">
        <dgm:presLayoutVars>
          <dgm:bulletEnabled val="1"/>
        </dgm:presLayoutVars>
      </dgm:prSet>
      <dgm:spPr/>
      <dgm:t>
        <a:bodyPr/>
        <a:lstStyle/>
        <a:p>
          <a:endParaRPr lang="ru-RU"/>
        </a:p>
      </dgm:t>
    </dgm:pt>
    <dgm:pt modelId="{BAE26DF2-AD34-4AA6-ADDD-9E3B1F21FF3D}" type="pres">
      <dgm:prSet presAssocID="{2C0BEB49-EDEC-4BAE-A3BF-0689DB45F5E3}" presName="sibTrans" presStyleLbl="sibTrans2D1" presStyleIdx="0" presStyleCnt="3" custScaleX="95625" custScaleY="61404"/>
      <dgm:spPr/>
      <dgm:t>
        <a:bodyPr/>
        <a:lstStyle/>
        <a:p>
          <a:endParaRPr lang="ru-RU"/>
        </a:p>
      </dgm:t>
    </dgm:pt>
    <dgm:pt modelId="{1AD6D1B7-C7AE-4876-B74A-23C57BF02528}" type="pres">
      <dgm:prSet presAssocID="{2C0BEB49-EDEC-4BAE-A3BF-0689DB45F5E3}" presName="connectorText" presStyleLbl="sibTrans2D1" presStyleIdx="0" presStyleCnt="3"/>
      <dgm:spPr/>
      <dgm:t>
        <a:bodyPr/>
        <a:lstStyle/>
        <a:p>
          <a:endParaRPr lang="ru-RU"/>
        </a:p>
      </dgm:t>
    </dgm:pt>
    <dgm:pt modelId="{8E30A853-8E06-40DA-8DF4-213FA4CD961C}" type="pres">
      <dgm:prSet presAssocID="{61F61420-C25D-4BCE-827E-053D79297045}" presName="node" presStyleLbl="node1" presStyleIdx="1" presStyleCnt="4" custScaleX="128110">
        <dgm:presLayoutVars>
          <dgm:bulletEnabled val="1"/>
        </dgm:presLayoutVars>
      </dgm:prSet>
      <dgm:spPr/>
      <dgm:t>
        <a:bodyPr/>
        <a:lstStyle/>
        <a:p>
          <a:endParaRPr lang="ru-RU"/>
        </a:p>
      </dgm:t>
    </dgm:pt>
    <dgm:pt modelId="{444591E8-4596-4C26-A36F-EEA930714DD4}" type="pres">
      <dgm:prSet presAssocID="{86A1949D-0A7E-4CCC-BD2C-C51B4BAA65CB}" presName="sibTrans" presStyleLbl="sibTrans2D1" presStyleIdx="1" presStyleCnt="3" custFlipHor="0" custScaleX="97141" custScaleY="61404"/>
      <dgm:spPr/>
      <dgm:t>
        <a:bodyPr/>
        <a:lstStyle/>
        <a:p>
          <a:endParaRPr lang="ru-RU"/>
        </a:p>
      </dgm:t>
    </dgm:pt>
    <dgm:pt modelId="{789E6EDF-E674-4183-9B12-BD7B81EE9D1C}" type="pres">
      <dgm:prSet presAssocID="{86A1949D-0A7E-4CCC-BD2C-C51B4BAA65CB}" presName="connectorText" presStyleLbl="sibTrans2D1" presStyleIdx="1" presStyleCnt="3"/>
      <dgm:spPr/>
      <dgm:t>
        <a:bodyPr/>
        <a:lstStyle/>
        <a:p>
          <a:endParaRPr lang="ru-RU"/>
        </a:p>
      </dgm:t>
    </dgm:pt>
    <dgm:pt modelId="{BDB7A485-C63C-4F26-B471-F7BD2B1ABDA6}" type="pres">
      <dgm:prSet presAssocID="{08A25E4A-5E2D-42AC-BBFA-D1F03B6B63C1}" presName="node" presStyleLbl="node1" presStyleIdx="2" presStyleCnt="4" custScaleX="140065">
        <dgm:presLayoutVars>
          <dgm:bulletEnabled val="1"/>
        </dgm:presLayoutVars>
      </dgm:prSet>
      <dgm:spPr/>
      <dgm:t>
        <a:bodyPr/>
        <a:lstStyle/>
        <a:p>
          <a:endParaRPr lang="ru-RU"/>
        </a:p>
      </dgm:t>
    </dgm:pt>
    <dgm:pt modelId="{3E8FCA42-5E3C-427D-877A-BCEC373F3243}" type="pres">
      <dgm:prSet presAssocID="{A808B21D-A04B-444A-86EE-75F0E3F20040}" presName="sibTrans" presStyleLbl="sibTrans2D1" presStyleIdx="2" presStyleCnt="3" custFlipVert="1" custFlipHor="0" custScaleX="72965" custScaleY="40319"/>
      <dgm:spPr/>
      <dgm:t>
        <a:bodyPr/>
        <a:lstStyle/>
        <a:p>
          <a:endParaRPr lang="ru-RU"/>
        </a:p>
      </dgm:t>
    </dgm:pt>
    <dgm:pt modelId="{F26962BB-A415-4B0E-9493-A30257CE8BD6}" type="pres">
      <dgm:prSet presAssocID="{A808B21D-A04B-444A-86EE-75F0E3F20040}" presName="connectorText" presStyleLbl="sibTrans2D1" presStyleIdx="2" presStyleCnt="3"/>
      <dgm:spPr/>
      <dgm:t>
        <a:bodyPr/>
        <a:lstStyle/>
        <a:p>
          <a:endParaRPr lang="ru-RU"/>
        </a:p>
      </dgm:t>
    </dgm:pt>
    <dgm:pt modelId="{D22A3BB0-D8F2-415D-A0B4-36F9DFD604AE}" type="pres">
      <dgm:prSet presAssocID="{2C62EA11-69FA-4FAE-8C63-EB2377B51A75}" presName="node" presStyleLbl="node1" presStyleIdx="3" presStyleCnt="4" custScaleX="127904" custLinFactNeighborX="-6358" custLinFactNeighborY="-2849">
        <dgm:presLayoutVars>
          <dgm:bulletEnabled val="1"/>
        </dgm:presLayoutVars>
      </dgm:prSet>
      <dgm:spPr/>
      <dgm:t>
        <a:bodyPr/>
        <a:lstStyle/>
        <a:p>
          <a:endParaRPr lang="ru-RU"/>
        </a:p>
      </dgm:t>
    </dgm:pt>
  </dgm:ptLst>
  <dgm:cxnLst>
    <dgm:cxn modelId="{5E87D173-539F-4353-8B29-584E30D08B5B}" type="presOf" srcId="{2C62EA11-69FA-4FAE-8C63-EB2377B51A75}" destId="{D22A3BB0-D8F2-415D-A0B4-36F9DFD604AE}" srcOrd="0" destOrd="0" presId="urn:microsoft.com/office/officeart/2005/8/layout/process1"/>
    <dgm:cxn modelId="{6B65380E-0F2B-4242-B75A-9CD6384C221F}" type="presOf" srcId="{86A1949D-0A7E-4CCC-BD2C-C51B4BAA65CB}" destId="{444591E8-4596-4C26-A36F-EEA930714DD4}" srcOrd="0" destOrd="0" presId="urn:microsoft.com/office/officeart/2005/8/layout/process1"/>
    <dgm:cxn modelId="{34822778-8F6E-4608-B41A-106C8B6B7187}" srcId="{BBD96624-0D11-490B-B654-FE32393509B3}" destId="{08A25E4A-5E2D-42AC-BBFA-D1F03B6B63C1}" srcOrd="2" destOrd="0" parTransId="{C85C5B05-817A-4E84-8816-AEB920640747}" sibTransId="{A808B21D-A04B-444A-86EE-75F0E3F20040}"/>
    <dgm:cxn modelId="{13593487-EEB3-41B0-8CB7-3CE334E2E179}" srcId="{BBD96624-0D11-490B-B654-FE32393509B3}" destId="{61F61420-C25D-4BCE-827E-053D79297045}" srcOrd="1" destOrd="0" parTransId="{D51BA44F-A7F0-483B-88D1-E1A8D3E51895}" sibTransId="{86A1949D-0A7E-4CCC-BD2C-C51B4BAA65CB}"/>
    <dgm:cxn modelId="{11873849-8E4E-4626-93BA-506234682C8B}" type="presOf" srcId="{08A25E4A-5E2D-42AC-BBFA-D1F03B6B63C1}" destId="{BDB7A485-C63C-4F26-B471-F7BD2B1ABDA6}" srcOrd="0" destOrd="0" presId="urn:microsoft.com/office/officeart/2005/8/layout/process1"/>
    <dgm:cxn modelId="{5BA462CC-EA11-464B-9C7B-BFA609E67777}" type="presOf" srcId="{2C0BEB49-EDEC-4BAE-A3BF-0689DB45F5E3}" destId="{1AD6D1B7-C7AE-4876-B74A-23C57BF02528}" srcOrd="1" destOrd="0" presId="urn:microsoft.com/office/officeart/2005/8/layout/process1"/>
    <dgm:cxn modelId="{AFED8764-8F75-4430-8303-CF3636B45F36}" type="presOf" srcId="{2C0BEB49-EDEC-4BAE-A3BF-0689DB45F5E3}" destId="{BAE26DF2-AD34-4AA6-ADDD-9E3B1F21FF3D}" srcOrd="0" destOrd="0" presId="urn:microsoft.com/office/officeart/2005/8/layout/process1"/>
    <dgm:cxn modelId="{1C43FCE2-E467-40A5-8B78-D197F3EB7CF3}" srcId="{BBD96624-0D11-490B-B654-FE32393509B3}" destId="{2C62EA11-69FA-4FAE-8C63-EB2377B51A75}" srcOrd="3" destOrd="0" parTransId="{716322CA-516C-4CDC-965E-6E9914C4D2F7}" sibTransId="{6FEB6B5F-ED3A-46D5-8EA5-20986A4D2867}"/>
    <dgm:cxn modelId="{051BE59F-71BB-480C-9FC0-9AB08E294747}" type="presOf" srcId="{61F61420-C25D-4BCE-827E-053D79297045}" destId="{8E30A853-8E06-40DA-8DF4-213FA4CD961C}" srcOrd="0" destOrd="0" presId="urn:microsoft.com/office/officeart/2005/8/layout/process1"/>
    <dgm:cxn modelId="{9E58ED52-53AA-483D-B9F1-07ADA8068C16}" type="presOf" srcId="{4BE03E98-4587-48EF-9FA8-A7D329AE021A}" destId="{92669FE0-7C5B-4E1A-AF9F-3AF04B8D8688}" srcOrd="0" destOrd="0" presId="urn:microsoft.com/office/officeart/2005/8/layout/process1"/>
    <dgm:cxn modelId="{240526A1-D1D8-4AB0-8414-BD3E0E9600D7}" type="presOf" srcId="{A808B21D-A04B-444A-86EE-75F0E3F20040}" destId="{3E8FCA42-5E3C-427D-877A-BCEC373F3243}" srcOrd="0" destOrd="0" presId="urn:microsoft.com/office/officeart/2005/8/layout/process1"/>
    <dgm:cxn modelId="{E2C8E44E-3433-4EC8-8764-E105BF9BF867}" type="presOf" srcId="{BBD96624-0D11-490B-B654-FE32393509B3}" destId="{92FA4812-C254-4F53-8514-481B2F023E2F}" srcOrd="0" destOrd="0" presId="urn:microsoft.com/office/officeart/2005/8/layout/process1"/>
    <dgm:cxn modelId="{BCC067FA-B1A2-432C-AE61-8C9BB769E697}" srcId="{BBD96624-0D11-490B-B654-FE32393509B3}" destId="{4BE03E98-4587-48EF-9FA8-A7D329AE021A}" srcOrd="0" destOrd="0" parTransId="{6F68BB19-7941-4A96-91F3-1EB13E56789D}" sibTransId="{2C0BEB49-EDEC-4BAE-A3BF-0689DB45F5E3}"/>
    <dgm:cxn modelId="{7E9965FC-52F4-44C8-88AE-0C44F4F6CAA0}" type="presOf" srcId="{86A1949D-0A7E-4CCC-BD2C-C51B4BAA65CB}" destId="{789E6EDF-E674-4183-9B12-BD7B81EE9D1C}" srcOrd="1" destOrd="0" presId="urn:microsoft.com/office/officeart/2005/8/layout/process1"/>
    <dgm:cxn modelId="{E5777782-EF19-48EF-827F-DBC78296B45F}" type="presOf" srcId="{A808B21D-A04B-444A-86EE-75F0E3F20040}" destId="{F26962BB-A415-4B0E-9493-A30257CE8BD6}" srcOrd="1" destOrd="0" presId="urn:microsoft.com/office/officeart/2005/8/layout/process1"/>
    <dgm:cxn modelId="{26683340-36E2-41B9-838D-849DF8C7B8E4}" type="presParOf" srcId="{92FA4812-C254-4F53-8514-481B2F023E2F}" destId="{92669FE0-7C5B-4E1A-AF9F-3AF04B8D8688}" srcOrd="0" destOrd="0" presId="urn:microsoft.com/office/officeart/2005/8/layout/process1"/>
    <dgm:cxn modelId="{2840EAAC-1692-40E4-86BD-3F7A80232AC4}" type="presParOf" srcId="{92FA4812-C254-4F53-8514-481B2F023E2F}" destId="{BAE26DF2-AD34-4AA6-ADDD-9E3B1F21FF3D}" srcOrd="1" destOrd="0" presId="urn:microsoft.com/office/officeart/2005/8/layout/process1"/>
    <dgm:cxn modelId="{6C54656F-8307-436B-BD92-F6B0E606F150}" type="presParOf" srcId="{BAE26DF2-AD34-4AA6-ADDD-9E3B1F21FF3D}" destId="{1AD6D1B7-C7AE-4876-B74A-23C57BF02528}" srcOrd="0" destOrd="0" presId="urn:microsoft.com/office/officeart/2005/8/layout/process1"/>
    <dgm:cxn modelId="{02072B2E-B61B-463E-8F60-4C466D3618A9}" type="presParOf" srcId="{92FA4812-C254-4F53-8514-481B2F023E2F}" destId="{8E30A853-8E06-40DA-8DF4-213FA4CD961C}" srcOrd="2" destOrd="0" presId="urn:microsoft.com/office/officeart/2005/8/layout/process1"/>
    <dgm:cxn modelId="{BC551EAF-7B76-451D-B52F-A9EE008F2E13}" type="presParOf" srcId="{92FA4812-C254-4F53-8514-481B2F023E2F}" destId="{444591E8-4596-4C26-A36F-EEA930714DD4}" srcOrd="3" destOrd="0" presId="urn:microsoft.com/office/officeart/2005/8/layout/process1"/>
    <dgm:cxn modelId="{99B74ABB-2A70-472C-B7E3-EAA080E96E8E}" type="presParOf" srcId="{444591E8-4596-4C26-A36F-EEA930714DD4}" destId="{789E6EDF-E674-4183-9B12-BD7B81EE9D1C}" srcOrd="0" destOrd="0" presId="urn:microsoft.com/office/officeart/2005/8/layout/process1"/>
    <dgm:cxn modelId="{98E1BDC9-700A-417E-8DF4-17449B0B74BD}" type="presParOf" srcId="{92FA4812-C254-4F53-8514-481B2F023E2F}" destId="{BDB7A485-C63C-4F26-B471-F7BD2B1ABDA6}" srcOrd="4" destOrd="0" presId="urn:microsoft.com/office/officeart/2005/8/layout/process1"/>
    <dgm:cxn modelId="{F82FB6EE-5FF3-4B5F-A823-9A115FCDEA35}" type="presParOf" srcId="{92FA4812-C254-4F53-8514-481B2F023E2F}" destId="{3E8FCA42-5E3C-427D-877A-BCEC373F3243}" srcOrd="5" destOrd="0" presId="urn:microsoft.com/office/officeart/2005/8/layout/process1"/>
    <dgm:cxn modelId="{B05447F9-9FD6-46C6-979D-5D466EBBDCA1}" type="presParOf" srcId="{3E8FCA42-5E3C-427D-877A-BCEC373F3243}" destId="{F26962BB-A415-4B0E-9493-A30257CE8BD6}" srcOrd="0" destOrd="0" presId="urn:microsoft.com/office/officeart/2005/8/layout/process1"/>
    <dgm:cxn modelId="{F8D0345A-8BBC-4955-AA0A-96EA061106EA}" type="presParOf" srcId="{92FA4812-C254-4F53-8514-481B2F023E2F}" destId="{D22A3BB0-D8F2-415D-A0B4-36F9DFD604AE}"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CE904E-22AD-4105-A69A-D54CEE7D01AF}" type="doc">
      <dgm:prSet loTypeId="urn:microsoft.com/office/officeart/2005/8/layout/bProcess2" loCatId="process" qsTypeId="urn:microsoft.com/office/officeart/2005/8/quickstyle/simple4" qsCatId="simple" csTypeId="urn:microsoft.com/office/officeart/2005/8/colors/colorful1#1" csCatId="colorful" phldr="1"/>
      <dgm:spPr/>
      <dgm:t>
        <a:bodyPr/>
        <a:lstStyle/>
        <a:p>
          <a:endParaRPr lang="ru-RU"/>
        </a:p>
      </dgm:t>
    </dgm:pt>
    <dgm:pt modelId="{0679939F-E34B-47E2-8FD8-A486A127FED1}">
      <dgm:prSet phldrT="[Текст]" custT="1"/>
      <dgm:spPr/>
      <dgm:t>
        <a:bodyPr/>
        <a:lstStyle/>
        <a:p>
          <a:r>
            <a:rPr kumimoji="0" lang="ru-RU" sz="1400" b="0" i="0" u="none" strike="noStrike" cap="none" spc="0" normalizeH="0" baseline="0" noProof="0" smtClean="0">
              <a:ln/>
              <a:effectLst/>
              <a:uLnTx/>
              <a:uFillTx/>
              <a:latin typeface="Times New Roman" pitchFamily="18" charset="0"/>
              <a:ea typeface="+mn-ea"/>
              <a:cs typeface="Times New Roman" pitchFamily="18" charset="0"/>
            </a:rPr>
            <a:t>Сформированы навыки здорового образа жизни воспитанников, педагогов и родителей ДОУ</a:t>
          </a:r>
          <a:endParaRPr lang="ru-RU" sz="1400" dirty="0"/>
        </a:p>
      </dgm:t>
    </dgm:pt>
    <dgm:pt modelId="{7C259249-DCE2-48FE-9649-2B0CFFD76741}" type="parTrans" cxnId="{C3860172-77CF-4136-9A9F-440314EFA323}">
      <dgm:prSet/>
      <dgm:spPr/>
      <dgm:t>
        <a:bodyPr/>
        <a:lstStyle/>
        <a:p>
          <a:endParaRPr lang="ru-RU"/>
        </a:p>
      </dgm:t>
    </dgm:pt>
    <dgm:pt modelId="{3F4511FE-B672-4CEF-B00F-34889A95CFEF}" type="sibTrans" cxnId="{C3860172-77CF-4136-9A9F-440314EFA323}">
      <dgm:prSet/>
      <dgm:spPr/>
      <dgm:t>
        <a:bodyPr/>
        <a:lstStyle/>
        <a:p>
          <a:endParaRPr lang="ru-RU"/>
        </a:p>
      </dgm:t>
    </dgm:pt>
    <dgm:pt modelId="{8BC4CCE2-21C9-4E98-9FE0-08A12AB45A19}">
      <dgm:prSet phldrT="[Текст]" custT="1"/>
      <dgm:spPr/>
      <dgm:t>
        <a:bodyPr/>
        <a:lstStyle/>
        <a:p>
          <a:r>
            <a:rPr kumimoji="0" lang="ru-RU" sz="1400" b="0" i="0" u="none" strike="noStrike" cap="none" spc="0" normalizeH="0" baseline="0" noProof="0" smtClean="0">
              <a:ln/>
              <a:effectLst/>
              <a:uLnTx/>
              <a:uFillTx/>
              <a:latin typeface="Times New Roman" pitchFamily="18" charset="0"/>
              <a:ea typeface="+mn-ea"/>
              <a:cs typeface="Times New Roman" pitchFamily="18" charset="0"/>
            </a:rPr>
            <a:t>Внедрен научно – методический подход к организации работы по сохранению здоровья детей, к созданию здровьесберегающего пространства  в ДОУ и семье</a:t>
          </a:r>
          <a:endParaRPr lang="ru-RU" sz="1400" dirty="0"/>
        </a:p>
      </dgm:t>
    </dgm:pt>
    <dgm:pt modelId="{1BC6F903-3747-41BC-AF2E-1A5258A36D9D}" type="parTrans" cxnId="{6B7B07BA-6FC8-4996-B068-BF3119240384}">
      <dgm:prSet/>
      <dgm:spPr/>
      <dgm:t>
        <a:bodyPr/>
        <a:lstStyle/>
        <a:p>
          <a:endParaRPr lang="ru-RU"/>
        </a:p>
      </dgm:t>
    </dgm:pt>
    <dgm:pt modelId="{C81B765F-E2A1-4BE7-A229-64E6A301103E}" type="sibTrans" cxnId="{6B7B07BA-6FC8-4996-B068-BF3119240384}">
      <dgm:prSet/>
      <dgm:spPr/>
      <dgm:t>
        <a:bodyPr/>
        <a:lstStyle/>
        <a:p>
          <a:endParaRPr lang="ru-RU"/>
        </a:p>
      </dgm:t>
    </dgm:pt>
    <dgm:pt modelId="{E5F98CAB-586E-48B4-9A35-68392F871CC0}">
      <dgm:prSet phldrT="[Текст]" custT="1"/>
      <dgm:spPr/>
      <dgm:t>
        <a:bodyPr/>
        <a:lstStyle/>
        <a:p>
          <a:r>
            <a:rPr kumimoji="0" lang="ru-RU" sz="1400" b="0" i="0" u="none" strike="noStrike" cap="none" spc="0" normalizeH="0" baseline="0" noProof="0" smtClean="0">
              <a:ln/>
              <a:effectLst/>
              <a:uLnTx/>
              <a:uFillTx/>
              <a:latin typeface="Times New Roman" pitchFamily="18" charset="0"/>
              <a:ea typeface="+mn-ea"/>
              <a:cs typeface="Times New Roman" pitchFamily="18" charset="0"/>
            </a:rPr>
            <a:t>Сформирована нормативно – правовая база по вопросам  оздоровления дошкольников</a:t>
          </a:r>
          <a:endParaRPr lang="ru-RU" sz="1400" dirty="0"/>
        </a:p>
      </dgm:t>
    </dgm:pt>
    <dgm:pt modelId="{7946A122-9DE9-4DA0-AB22-D9810AD7C0DF}" type="parTrans" cxnId="{70DA89D5-0035-4346-9F7E-5AA1A9363AF7}">
      <dgm:prSet/>
      <dgm:spPr/>
      <dgm:t>
        <a:bodyPr/>
        <a:lstStyle/>
        <a:p>
          <a:endParaRPr lang="ru-RU"/>
        </a:p>
      </dgm:t>
    </dgm:pt>
    <dgm:pt modelId="{FE12117F-58FB-4B67-88B8-BAE3CCA2197B}" type="sibTrans" cxnId="{70DA89D5-0035-4346-9F7E-5AA1A9363AF7}">
      <dgm:prSet/>
      <dgm:spPr/>
      <dgm:t>
        <a:bodyPr/>
        <a:lstStyle/>
        <a:p>
          <a:endParaRPr lang="ru-RU"/>
        </a:p>
      </dgm:t>
    </dgm:pt>
    <dgm:pt modelId="{FDB890B0-699D-4882-9354-549FC9EEA042}">
      <dgm:prSet phldrT="[Текст]" custT="1"/>
      <dgm:spPr/>
      <dgm:t>
        <a:bodyPr/>
        <a:lstStyle/>
        <a:p>
          <a:r>
            <a:rPr lang="ru-RU" sz="1400" b="0" dirty="0" smtClean="0">
              <a:latin typeface="Times New Roman" pitchFamily="18" charset="0"/>
              <a:ea typeface="Times New Roman" pitchFamily="18" charset="0"/>
              <a:cs typeface="Times New Roman" pitchFamily="18" charset="0"/>
            </a:rPr>
            <a:t>Создан  благоприятный психолого  – эмоциональный климат в детском саду для комфортного пребывания детей</a:t>
          </a:r>
          <a:endParaRPr lang="ru-RU" sz="1400" b="0" dirty="0"/>
        </a:p>
      </dgm:t>
    </dgm:pt>
    <dgm:pt modelId="{43743180-C3A4-4F9F-A771-0A9411BC0160}" type="parTrans" cxnId="{BE5EC1C5-782F-4A2A-AEC2-8708EDBECE3C}">
      <dgm:prSet/>
      <dgm:spPr/>
      <dgm:t>
        <a:bodyPr/>
        <a:lstStyle/>
        <a:p>
          <a:endParaRPr lang="ru-RU"/>
        </a:p>
      </dgm:t>
    </dgm:pt>
    <dgm:pt modelId="{C82E4A3E-9D4D-4A26-A326-939823C02DDC}" type="sibTrans" cxnId="{BE5EC1C5-782F-4A2A-AEC2-8708EDBECE3C}">
      <dgm:prSet/>
      <dgm:spPr/>
      <dgm:t>
        <a:bodyPr/>
        <a:lstStyle/>
        <a:p>
          <a:endParaRPr lang="ru-RU"/>
        </a:p>
      </dgm:t>
    </dgm:pt>
    <dgm:pt modelId="{4861ED6A-0E96-4314-BA76-8624728FD085}" type="pres">
      <dgm:prSet presAssocID="{ACCE904E-22AD-4105-A69A-D54CEE7D01AF}" presName="diagram" presStyleCnt="0">
        <dgm:presLayoutVars>
          <dgm:dir/>
          <dgm:resizeHandles/>
        </dgm:presLayoutVars>
      </dgm:prSet>
      <dgm:spPr/>
      <dgm:t>
        <a:bodyPr/>
        <a:lstStyle/>
        <a:p>
          <a:endParaRPr lang="ru-RU"/>
        </a:p>
      </dgm:t>
    </dgm:pt>
    <dgm:pt modelId="{10E9EEFC-69B0-43E5-B9A7-CC2285780E01}" type="pres">
      <dgm:prSet presAssocID="{0679939F-E34B-47E2-8FD8-A486A127FED1}" presName="firstNode" presStyleLbl="node1" presStyleIdx="0" presStyleCnt="4" custScaleX="144076" custScaleY="82344">
        <dgm:presLayoutVars>
          <dgm:bulletEnabled val="1"/>
        </dgm:presLayoutVars>
      </dgm:prSet>
      <dgm:spPr/>
      <dgm:t>
        <a:bodyPr/>
        <a:lstStyle/>
        <a:p>
          <a:endParaRPr lang="ru-RU"/>
        </a:p>
      </dgm:t>
    </dgm:pt>
    <dgm:pt modelId="{16C44F2D-79C3-421C-BD51-ABB1782CE223}" type="pres">
      <dgm:prSet presAssocID="{3F4511FE-B672-4CEF-B00F-34889A95CFEF}" presName="sibTrans" presStyleLbl="sibTrans2D1" presStyleIdx="0" presStyleCnt="3"/>
      <dgm:spPr/>
      <dgm:t>
        <a:bodyPr/>
        <a:lstStyle/>
        <a:p>
          <a:endParaRPr lang="ru-RU"/>
        </a:p>
      </dgm:t>
    </dgm:pt>
    <dgm:pt modelId="{2D95423F-A10E-406E-B676-632959D1E6E2}" type="pres">
      <dgm:prSet presAssocID="{8BC4CCE2-21C9-4E98-9FE0-08A12AB45A19}" presName="middleNode" presStyleCnt="0"/>
      <dgm:spPr/>
    </dgm:pt>
    <dgm:pt modelId="{105CA617-A34E-4572-BA73-A127ACA804CB}" type="pres">
      <dgm:prSet presAssocID="{8BC4CCE2-21C9-4E98-9FE0-08A12AB45A19}" presName="padding" presStyleLbl="node1" presStyleIdx="0" presStyleCnt="4"/>
      <dgm:spPr/>
    </dgm:pt>
    <dgm:pt modelId="{91EA2599-A11E-431F-9E40-EC03934EFA66}" type="pres">
      <dgm:prSet presAssocID="{8BC4CCE2-21C9-4E98-9FE0-08A12AB45A19}" presName="shape" presStyleLbl="node1" presStyleIdx="1" presStyleCnt="4" custScaleX="222384" custScaleY="130209">
        <dgm:presLayoutVars>
          <dgm:bulletEnabled val="1"/>
        </dgm:presLayoutVars>
      </dgm:prSet>
      <dgm:spPr/>
      <dgm:t>
        <a:bodyPr/>
        <a:lstStyle/>
        <a:p>
          <a:endParaRPr lang="ru-RU"/>
        </a:p>
      </dgm:t>
    </dgm:pt>
    <dgm:pt modelId="{A296A540-5A0A-49A9-AFFF-9C37A29DE387}" type="pres">
      <dgm:prSet presAssocID="{C81B765F-E2A1-4BE7-A229-64E6A301103E}" presName="sibTrans" presStyleLbl="sibTrans2D1" presStyleIdx="1" presStyleCnt="3"/>
      <dgm:spPr/>
      <dgm:t>
        <a:bodyPr/>
        <a:lstStyle/>
        <a:p>
          <a:endParaRPr lang="ru-RU"/>
        </a:p>
      </dgm:t>
    </dgm:pt>
    <dgm:pt modelId="{72536904-7749-48F4-8A8D-15E144D37AF0}" type="pres">
      <dgm:prSet presAssocID="{E5F98CAB-586E-48B4-9A35-68392F871CC0}" presName="middleNode" presStyleCnt="0"/>
      <dgm:spPr/>
    </dgm:pt>
    <dgm:pt modelId="{5A4E2952-56BB-4C8B-B648-091F1A526DDD}" type="pres">
      <dgm:prSet presAssocID="{E5F98CAB-586E-48B4-9A35-68392F871CC0}" presName="padding" presStyleLbl="node1" presStyleIdx="1" presStyleCnt="4"/>
      <dgm:spPr/>
    </dgm:pt>
    <dgm:pt modelId="{37330620-D2CE-4C6F-8AE3-99971246DBFB}" type="pres">
      <dgm:prSet presAssocID="{E5F98CAB-586E-48B4-9A35-68392F871CC0}" presName="shape" presStyleLbl="node1" presStyleIdx="2" presStyleCnt="4" custScaleX="211580" custScaleY="128285">
        <dgm:presLayoutVars>
          <dgm:bulletEnabled val="1"/>
        </dgm:presLayoutVars>
      </dgm:prSet>
      <dgm:spPr/>
      <dgm:t>
        <a:bodyPr/>
        <a:lstStyle/>
        <a:p>
          <a:endParaRPr lang="ru-RU"/>
        </a:p>
      </dgm:t>
    </dgm:pt>
    <dgm:pt modelId="{13F00450-A086-430A-8BF3-7E0E2F6CC490}" type="pres">
      <dgm:prSet presAssocID="{FE12117F-58FB-4B67-88B8-BAE3CCA2197B}" presName="sibTrans" presStyleLbl="sibTrans2D1" presStyleIdx="2" presStyleCnt="3"/>
      <dgm:spPr/>
      <dgm:t>
        <a:bodyPr/>
        <a:lstStyle/>
        <a:p>
          <a:endParaRPr lang="ru-RU"/>
        </a:p>
      </dgm:t>
    </dgm:pt>
    <dgm:pt modelId="{9A5BB151-F596-4D75-A60C-F3E728950214}" type="pres">
      <dgm:prSet presAssocID="{FDB890B0-699D-4882-9354-549FC9EEA042}" presName="lastNode" presStyleLbl="node1" presStyleIdx="3" presStyleCnt="4" custScaleX="137274" custScaleY="86997">
        <dgm:presLayoutVars>
          <dgm:bulletEnabled val="1"/>
        </dgm:presLayoutVars>
      </dgm:prSet>
      <dgm:spPr/>
      <dgm:t>
        <a:bodyPr/>
        <a:lstStyle/>
        <a:p>
          <a:endParaRPr lang="ru-RU"/>
        </a:p>
      </dgm:t>
    </dgm:pt>
  </dgm:ptLst>
  <dgm:cxnLst>
    <dgm:cxn modelId="{BE5EC1C5-782F-4A2A-AEC2-8708EDBECE3C}" srcId="{ACCE904E-22AD-4105-A69A-D54CEE7D01AF}" destId="{FDB890B0-699D-4882-9354-549FC9EEA042}" srcOrd="3" destOrd="0" parTransId="{43743180-C3A4-4F9F-A771-0A9411BC0160}" sibTransId="{C82E4A3E-9D4D-4A26-A326-939823C02DDC}"/>
    <dgm:cxn modelId="{70DA89D5-0035-4346-9F7E-5AA1A9363AF7}" srcId="{ACCE904E-22AD-4105-A69A-D54CEE7D01AF}" destId="{E5F98CAB-586E-48B4-9A35-68392F871CC0}" srcOrd="2" destOrd="0" parTransId="{7946A122-9DE9-4DA0-AB22-D9810AD7C0DF}" sibTransId="{FE12117F-58FB-4B67-88B8-BAE3CCA2197B}"/>
    <dgm:cxn modelId="{D3F7D840-228C-4C43-BE09-DEF4A9E2CE8E}" type="presOf" srcId="{3F4511FE-B672-4CEF-B00F-34889A95CFEF}" destId="{16C44F2D-79C3-421C-BD51-ABB1782CE223}" srcOrd="0" destOrd="0" presId="urn:microsoft.com/office/officeart/2005/8/layout/bProcess2"/>
    <dgm:cxn modelId="{56FD7F43-A717-426C-A896-C490C6B8639A}" type="presOf" srcId="{8BC4CCE2-21C9-4E98-9FE0-08A12AB45A19}" destId="{91EA2599-A11E-431F-9E40-EC03934EFA66}" srcOrd="0" destOrd="0" presId="urn:microsoft.com/office/officeart/2005/8/layout/bProcess2"/>
    <dgm:cxn modelId="{D4FA5030-B3DB-4571-B1FB-6273D5B1AD53}" type="presOf" srcId="{FDB890B0-699D-4882-9354-549FC9EEA042}" destId="{9A5BB151-F596-4D75-A60C-F3E728950214}" srcOrd="0" destOrd="0" presId="urn:microsoft.com/office/officeart/2005/8/layout/bProcess2"/>
    <dgm:cxn modelId="{D254A93E-32C6-41F6-A52F-71FC9C96B0E1}" type="presOf" srcId="{ACCE904E-22AD-4105-A69A-D54CEE7D01AF}" destId="{4861ED6A-0E96-4314-BA76-8624728FD085}" srcOrd="0" destOrd="0" presId="urn:microsoft.com/office/officeart/2005/8/layout/bProcess2"/>
    <dgm:cxn modelId="{DA05F881-62B4-4282-8209-0BD44E34B6CF}" type="presOf" srcId="{E5F98CAB-586E-48B4-9A35-68392F871CC0}" destId="{37330620-D2CE-4C6F-8AE3-99971246DBFB}" srcOrd="0" destOrd="0" presId="urn:microsoft.com/office/officeart/2005/8/layout/bProcess2"/>
    <dgm:cxn modelId="{07A6E327-5B05-4A23-8B1E-5C1A98543BB5}" type="presOf" srcId="{C81B765F-E2A1-4BE7-A229-64E6A301103E}" destId="{A296A540-5A0A-49A9-AFFF-9C37A29DE387}" srcOrd="0" destOrd="0" presId="urn:microsoft.com/office/officeart/2005/8/layout/bProcess2"/>
    <dgm:cxn modelId="{6B7B07BA-6FC8-4996-B068-BF3119240384}" srcId="{ACCE904E-22AD-4105-A69A-D54CEE7D01AF}" destId="{8BC4CCE2-21C9-4E98-9FE0-08A12AB45A19}" srcOrd="1" destOrd="0" parTransId="{1BC6F903-3747-41BC-AF2E-1A5258A36D9D}" sibTransId="{C81B765F-E2A1-4BE7-A229-64E6A301103E}"/>
    <dgm:cxn modelId="{C7E28623-22AB-4163-B7F8-C4E66B47F143}" type="presOf" srcId="{0679939F-E34B-47E2-8FD8-A486A127FED1}" destId="{10E9EEFC-69B0-43E5-B9A7-CC2285780E01}" srcOrd="0" destOrd="0" presId="urn:microsoft.com/office/officeart/2005/8/layout/bProcess2"/>
    <dgm:cxn modelId="{4EA23C82-E288-4029-AEAC-B6AE62A6FF72}" type="presOf" srcId="{FE12117F-58FB-4B67-88B8-BAE3CCA2197B}" destId="{13F00450-A086-430A-8BF3-7E0E2F6CC490}" srcOrd="0" destOrd="0" presId="urn:microsoft.com/office/officeart/2005/8/layout/bProcess2"/>
    <dgm:cxn modelId="{C3860172-77CF-4136-9A9F-440314EFA323}" srcId="{ACCE904E-22AD-4105-A69A-D54CEE7D01AF}" destId="{0679939F-E34B-47E2-8FD8-A486A127FED1}" srcOrd="0" destOrd="0" parTransId="{7C259249-DCE2-48FE-9649-2B0CFFD76741}" sibTransId="{3F4511FE-B672-4CEF-B00F-34889A95CFEF}"/>
    <dgm:cxn modelId="{DE5A69F8-3D9B-4132-9CC9-199FC1734D48}" type="presParOf" srcId="{4861ED6A-0E96-4314-BA76-8624728FD085}" destId="{10E9EEFC-69B0-43E5-B9A7-CC2285780E01}" srcOrd="0" destOrd="0" presId="urn:microsoft.com/office/officeart/2005/8/layout/bProcess2"/>
    <dgm:cxn modelId="{950AB7AE-E305-498A-99DF-F58DB1A4F673}" type="presParOf" srcId="{4861ED6A-0E96-4314-BA76-8624728FD085}" destId="{16C44F2D-79C3-421C-BD51-ABB1782CE223}" srcOrd="1" destOrd="0" presId="urn:microsoft.com/office/officeart/2005/8/layout/bProcess2"/>
    <dgm:cxn modelId="{7B3A65F2-7942-431B-B839-3F3B0F59D1F3}" type="presParOf" srcId="{4861ED6A-0E96-4314-BA76-8624728FD085}" destId="{2D95423F-A10E-406E-B676-632959D1E6E2}" srcOrd="2" destOrd="0" presId="urn:microsoft.com/office/officeart/2005/8/layout/bProcess2"/>
    <dgm:cxn modelId="{DF1E8152-BF0C-4A71-9E7E-D2E43BE53BA6}" type="presParOf" srcId="{2D95423F-A10E-406E-B676-632959D1E6E2}" destId="{105CA617-A34E-4572-BA73-A127ACA804CB}" srcOrd="0" destOrd="0" presId="urn:microsoft.com/office/officeart/2005/8/layout/bProcess2"/>
    <dgm:cxn modelId="{D37F05D2-43D0-4AAD-BF9A-C3EEA41A5258}" type="presParOf" srcId="{2D95423F-A10E-406E-B676-632959D1E6E2}" destId="{91EA2599-A11E-431F-9E40-EC03934EFA66}" srcOrd="1" destOrd="0" presId="urn:microsoft.com/office/officeart/2005/8/layout/bProcess2"/>
    <dgm:cxn modelId="{C4A8CAD1-E74A-4C6A-B945-6B7EB23CF574}" type="presParOf" srcId="{4861ED6A-0E96-4314-BA76-8624728FD085}" destId="{A296A540-5A0A-49A9-AFFF-9C37A29DE387}" srcOrd="3" destOrd="0" presId="urn:microsoft.com/office/officeart/2005/8/layout/bProcess2"/>
    <dgm:cxn modelId="{933C2771-F143-44CD-B222-23456A42D5A4}" type="presParOf" srcId="{4861ED6A-0E96-4314-BA76-8624728FD085}" destId="{72536904-7749-48F4-8A8D-15E144D37AF0}" srcOrd="4" destOrd="0" presId="urn:microsoft.com/office/officeart/2005/8/layout/bProcess2"/>
    <dgm:cxn modelId="{21520538-C3C1-46DC-8E59-6EDB9499CC18}" type="presParOf" srcId="{72536904-7749-48F4-8A8D-15E144D37AF0}" destId="{5A4E2952-56BB-4C8B-B648-091F1A526DDD}" srcOrd="0" destOrd="0" presId="urn:microsoft.com/office/officeart/2005/8/layout/bProcess2"/>
    <dgm:cxn modelId="{77DAA10F-DCAE-463A-AFCD-12FE907EB776}" type="presParOf" srcId="{72536904-7749-48F4-8A8D-15E144D37AF0}" destId="{37330620-D2CE-4C6F-8AE3-99971246DBFB}" srcOrd="1" destOrd="0" presId="urn:microsoft.com/office/officeart/2005/8/layout/bProcess2"/>
    <dgm:cxn modelId="{045D124E-54C8-4E97-A1C5-8B83C7F0303E}" type="presParOf" srcId="{4861ED6A-0E96-4314-BA76-8624728FD085}" destId="{13F00450-A086-430A-8BF3-7E0E2F6CC490}" srcOrd="5" destOrd="0" presId="urn:microsoft.com/office/officeart/2005/8/layout/bProcess2"/>
    <dgm:cxn modelId="{4A9FB3FF-074C-4359-99B5-AF86F7C7E2F9}" type="presParOf" srcId="{4861ED6A-0E96-4314-BA76-8624728FD085}" destId="{9A5BB151-F596-4D75-A60C-F3E728950214}" srcOrd="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D0A26-A1F3-4E21-9A9E-0C6B68440FD0}">
      <dsp:nvSpPr>
        <dsp:cNvPr id="0" name=""/>
        <dsp:cNvSpPr/>
      </dsp:nvSpPr>
      <dsp:spPr>
        <a:xfrm>
          <a:off x="0" y="0"/>
          <a:ext cx="5786478" cy="5786478"/>
        </a:xfrm>
        <a:prstGeom prst="triangle">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9843577-1AAB-4D51-B540-C66BEEC9DFA1}">
      <dsp:nvSpPr>
        <dsp:cNvPr id="0" name=""/>
        <dsp:cNvSpPr/>
      </dsp:nvSpPr>
      <dsp:spPr>
        <a:xfrm>
          <a:off x="2908273" y="597353"/>
          <a:ext cx="4880960" cy="598326"/>
        </a:xfrm>
        <a:prstGeom prst="roundRect">
          <a:avLst/>
        </a:prstGeom>
        <a:solidFill>
          <a:schemeClr val="accent6">
            <a:lumMod val="40000"/>
            <a:lumOff val="60000"/>
            <a:alpha val="90000"/>
          </a:schemeClr>
        </a:solidFill>
        <a:ln w="9525" cap="flat" cmpd="sng" algn="ctr">
          <a:solidFill>
            <a:schemeClr val="accent3">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u-RU" sz="1400" b="1" kern="1200" dirty="0" smtClean="0">
              <a:latin typeface="Times New Roman" pitchFamily="18" charset="0"/>
              <a:ea typeface="Times New Roman" pitchFamily="18" charset="0"/>
              <a:cs typeface="Times New Roman" pitchFamily="18" charset="0"/>
            </a:rPr>
            <a:t>Изучить</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и</a:t>
          </a:r>
          <a:r>
            <a:rPr kumimoji="0" lang="ru-RU" sz="1400" b="1" i="0" u="none" strike="noStrike" kern="1200" cap="none" normalizeH="0" dirty="0" smtClean="0">
              <a:ln/>
              <a:effectLst/>
              <a:latin typeface="Times New Roman" pitchFamily="18" charset="0"/>
              <a:ea typeface="Times New Roman" pitchFamily="18" charset="0"/>
              <a:cs typeface="Times New Roman" pitchFamily="18" charset="0"/>
            </a:rPr>
            <a:t> применить</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систему   </a:t>
          </a:r>
          <a:r>
            <a:rPr kumimoji="0" lang="ru-RU" sz="1400" b="1" i="0" u="none" strike="noStrike" kern="1200"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технологий  с</a:t>
          </a:r>
          <a:r>
            <a:rPr kumimoji="0" lang="ru-RU" sz="1400" b="1" i="0" u="none" strike="noStrike" kern="1200" cap="none" normalizeH="0" dirty="0" smtClean="0">
              <a:ln/>
              <a:effectLst/>
              <a:latin typeface="Times New Roman" pitchFamily="18" charset="0"/>
              <a:ea typeface="Times New Roman" pitchFamily="18" charset="0"/>
              <a:cs typeface="Times New Roman" pitchFamily="18" charset="0"/>
            </a:rPr>
            <a:t> целью </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адаптации её  к условиям нашего детского сада.</a:t>
          </a:r>
          <a:endParaRPr lang="ru-RU" sz="1400" b="1" kern="1200" dirty="0"/>
        </a:p>
      </dsp:txBody>
      <dsp:txXfrm>
        <a:off x="2937481" y="626561"/>
        <a:ext cx="4822544" cy="539910"/>
      </dsp:txXfrm>
    </dsp:sp>
    <dsp:sp modelId="{C3D65CDB-ABC1-4A45-AE28-B613E8BEE669}">
      <dsp:nvSpPr>
        <dsp:cNvPr id="0" name=""/>
        <dsp:cNvSpPr/>
      </dsp:nvSpPr>
      <dsp:spPr>
        <a:xfrm>
          <a:off x="2831112" y="1286728"/>
          <a:ext cx="5041225" cy="491756"/>
        </a:xfrm>
        <a:prstGeom prst="roundRect">
          <a:avLst/>
        </a:prstGeom>
        <a:solidFill>
          <a:schemeClr val="accent3">
            <a:lumMod val="40000"/>
            <a:lumOff val="60000"/>
            <a:alpha val="90000"/>
          </a:schemeClr>
        </a:solidFill>
        <a:ln w="9525" cap="flat" cmpd="sng" algn="ctr">
          <a:solidFill>
            <a:schemeClr val="accent3">
              <a:shade val="50000"/>
              <a:hueOff val="76444"/>
              <a:satOff val="-1220"/>
              <a:lumOff val="11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Создать модель организации деятельности по  </a:t>
          </a:r>
          <a:r>
            <a:rPr kumimoji="0" lang="ru-RU" sz="1400" b="1" i="0" u="none" strike="noStrike" kern="1200" cap="none" normalizeH="0" baseline="0" dirty="0" err="1" smtClean="0">
              <a:ln/>
              <a:effectLst/>
              <a:latin typeface="Times New Roman" pitchFamily="18" charset="0"/>
              <a:ea typeface="Times New Roman" pitchFamily="18" charset="0"/>
              <a:cs typeface="Times New Roman" pitchFamily="18" charset="0"/>
            </a:rPr>
            <a:t>здоровьесберегающим</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технологиям  в ДОО.</a:t>
          </a:r>
          <a:endParaRPr lang="ru-RU" sz="1400" b="1" kern="1200" dirty="0"/>
        </a:p>
      </dsp:txBody>
      <dsp:txXfrm>
        <a:off x="2855118" y="1310734"/>
        <a:ext cx="4993213" cy="443744"/>
      </dsp:txXfrm>
    </dsp:sp>
    <dsp:sp modelId="{35B8E411-1DD4-48C5-8B56-102B28CE80D7}">
      <dsp:nvSpPr>
        <dsp:cNvPr id="0" name=""/>
        <dsp:cNvSpPr/>
      </dsp:nvSpPr>
      <dsp:spPr>
        <a:xfrm>
          <a:off x="2826655" y="1857604"/>
          <a:ext cx="4972809" cy="415612"/>
        </a:xfrm>
        <a:prstGeom prst="roundRect">
          <a:avLst/>
        </a:prstGeom>
        <a:solidFill>
          <a:schemeClr val="accent2">
            <a:lumMod val="20000"/>
            <a:lumOff val="80000"/>
            <a:alpha val="90000"/>
          </a:schemeClr>
        </a:solidFill>
        <a:ln w="9525" cap="flat" cmpd="sng" algn="ctr">
          <a:solidFill>
            <a:schemeClr val="accent3">
              <a:shade val="50000"/>
              <a:hueOff val="152889"/>
              <a:satOff val="-2439"/>
              <a:lumOff val="234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Определить их роль в образовательном процессе.</a:t>
          </a:r>
          <a:endParaRPr lang="ru-RU" sz="1400" b="1" kern="1200" dirty="0"/>
        </a:p>
      </dsp:txBody>
      <dsp:txXfrm>
        <a:off x="2846944" y="1877893"/>
        <a:ext cx="4932231" cy="375034"/>
      </dsp:txXfrm>
    </dsp:sp>
    <dsp:sp modelId="{06EA6A2E-D54B-482B-8D11-CAFFAFABF816}">
      <dsp:nvSpPr>
        <dsp:cNvPr id="0" name=""/>
        <dsp:cNvSpPr/>
      </dsp:nvSpPr>
      <dsp:spPr>
        <a:xfrm>
          <a:off x="2811253" y="2333873"/>
          <a:ext cx="5043783" cy="527283"/>
        </a:xfrm>
        <a:prstGeom prst="roundRect">
          <a:avLst/>
        </a:prstGeom>
        <a:solidFill>
          <a:schemeClr val="tx2">
            <a:lumMod val="20000"/>
            <a:lumOff val="80000"/>
            <a:alpha val="90000"/>
          </a:schemeClr>
        </a:solidFill>
        <a:ln w="9525" cap="flat" cmpd="sng" algn="ctr">
          <a:solidFill>
            <a:schemeClr val="accent3">
              <a:shade val="50000"/>
              <a:hueOff val="229333"/>
              <a:satOff val="-3659"/>
              <a:lumOff val="3523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Скоординировать работу всех участников образовательного процесса по реализации </a:t>
          </a:r>
          <a:r>
            <a:rPr kumimoji="0" lang="ru-RU" sz="1400" b="1" i="0" u="none" strike="noStrike" kern="1200"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      технологий.</a:t>
          </a:r>
          <a:endParaRPr lang="ru-RU" sz="1400" b="1" kern="1200" dirty="0"/>
        </a:p>
      </dsp:txBody>
      <dsp:txXfrm>
        <a:off x="2836993" y="2359613"/>
        <a:ext cx="4992303" cy="475803"/>
      </dsp:txXfrm>
    </dsp:sp>
    <dsp:sp modelId="{687947F4-9700-4289-9230-2E69EE426774}">
      <dsp:nvSpPr>
        <dsp:cNvPr id="0" name=""/>
        <dsp:cNvSpPr/>
      </dsp:nvSpPr>
      <dsp:spPr>
        <a:xfrm>
          <a:off x="2737082" y="2996057"/>
          <a:ext cx="5143681" cy="571445"/>
        </a:xfrm>
        <a:prstGeom prst="roundRect">
          <a:avLst/>
        </a:prstGeom>
        <a:solidFill>
          <a:schemeClr val="accent4">
            <a:lumMod val="40000"/>
            <a:lumOff val="60000"/>
            <a:alpha val="90000"/>
          </a:schemeClr>
        </a:solidFill>
        <a:ln w="9525" cap="flat" cmpd="sng" algn="ctr">
          <a:solidFill>
            <a:schemeClr val="accent3">
              <a:shade val="50000"/>
              <a:hueOff val="229333"/>
              <a:satOff val="-3659"/>
              <a:lumOff val="3523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u-RU" sz="1400" b="1" kern="1200" dirty="0" smtClean="0">
              <a:latin typeface="Times New Roman" pitchFamily="18" charset="0"/>
              <a:ea typeface="Times New Roman" pitchFamily="18" charset="0"/>
              <a:cs typeface="Times New Roman" pitchFamily="18" charset="0"/>
            </a:rPr>
            <a:t>Создать благоприятный психолого – эмоциональный климат в детском саду для комфортного  пребывания  детей. </a:t>
          </a:r>
          <a:endParaRPr lang="ru-RU" sz="1400" b="1" kern="1200" dirty="0"/>
        </a:p>
      </dsp:txBody>
      <dsp:txXfrm>
        <a:off x="2764978" y="3023953"/>
        <a:ext cx="5087889" cy="515653"/>
      </dsp:txXfrm>
    </dsp:sp>
    <dsp:sp modelId="{86E95D4B-3FEC-4D71-98E3-214FC0B7DD54}">
      <dsp:nvSpPr>
        <dsp:cNvPr id="0" name=""/>
        <dsp:cNvSpPr/>
      </dsp:nvSpPr>
      <dsp:spPr>
        <a:xfrm>
          <a:off x="2737082" y="3718443"/>
          <a:ext cx="5189342" cy="732665"/>
        </a:xfrm>
        <a:prstGeom prst="roundRect">
          <a:avLst/>
        </a:prstGeom>
        <a:solidFill>
          <a:srgbClr val="FFFF99">
            <a:alpha val="89804"/>
          </a:srgbClr>
        </a:solidFill>
        <a:ln w="9525" cap="flat" cmpd="sng" algn="ctr">
          <a:solidFill>
            <a:schemeClr val="accent3">
              <a:shade val="50000"/>
              <a:hueOff val="152889"/>
              <a:satOff val="-2439"/>
              <a:lumOff val="2349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kumimoji="0" lang="ru-RU" sz="1400" b="1" i="0" u="none" strike="noStrike" kern="1200" cap="none" normalizeH="0" baseline="0" dirty="0" smtClean="0">
              <a:ln/>
              <a:effectLst/>
              <a:latin typeface="Times New Roman" pitchFamily="18" charset="0"/>
              <a:ea typeface="Times New Roman" pitchFamily="18" charset="0"/>
              <a:cs typeface="Times New Roman" pitchFamily="18" charset="0"/>
            </a:rPr>
            <a:t>Сформировать у дошкольников  необходимые  знания, умения и навыки по здоровому  образу жизни, научить использовать полученные знания в повседневной  жизни.</a:t>
          </a:r>
          <a:endParaRPr lang="ru-RU" sz="1400" b="1" kern="1200" dirty="0"/>
        </a:p>
      </dsp:txBody>
      <dsp:txXfrm>
        <a:off x="2772848" y="3754209"/>
        <a:ext cx="5117810" cy="661133"/>
      </dsp:txXfrm>
    </dsp:sp>
    <dsp:sp modelId="{FC22D4E6-7449-4456-8AD0-7EA817EB99E4}">
      <dsp:nvSpPr>
        <dsp:cNvPr id="0" name=""/>
        <dsp:cNvSpPr/>
      </dsp:nvSpPr>
      <dsp:spPr>
        <a:xfrm>
          <a:off x="2737101" y="4576991"/>
          <a:ext cx="5164330" cy="808925"/>
        </a:xfrm>
        <a:prstGeom prst="roundRect">
          <a:avLst/>
        </a:prstGeom>
        <a:solidFill>
          <a:schemeClr val="accent2">
            <a:lumMod val="40000"/>
            <a:lumOff val="60000"/>
            <a:alpha val="89804"/>
          </a:schemeClr>
        </a:solidFill>
        <a:ln w="9525" cap="flat" cmpd="sng" algn="ctr">
          <a:solidFill>
            <a:schemeClr val="accent3">
              <a:shade val="50000"/>
              <a:hueOff val="76444"/>
              <a:satOff val="-1220"/>
              <a:lumOff val="11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100000"/>
            </a:lnSpc>
            <a:spcBef>
              <a:spcPct val="0"/>
            </a:spcBef>
            <a:spcAft>
              <a:spcPts val="0"/>
            </a:spcAft>
          </a:pPr>
          <a:r>
            <a:rPr lang="ru-RU" sz="1400" b="1" kern="1200" dirty="0" smtClean="0">
              <a:latin typeface="Times New Roman" pitchFamily="18" charset="0"/>
              <a:cs typeface="Times New Roman" pitchFamily="18" charset="0"/>
            </a:rPr>
            <a:t>Повышать интерес родителей путём просветительской работы к участию в оздоровительных мероприятиях вместе</a:t>
          </a:r>
        </a:p>
        <a:p>
          <a:pPr lvl="0" algn="ctr" defTabSz="622300" rtl="0">
            <a:lnSpc>
              <a:spcPct val="100000"/>
            </a:lnSpc>
            <a:spcBef>
              <a:spcPct val="0"/>
            </a:spcBef>
            <a:spcAft>
              <a:spcPts val="0"/>
            </a:spcAft>
          </a:pPr>
          <a:r>
            <a:rPr lang="ru-RU" sz="1400" b="1" kern="1200" dirty="0" smtClean="0">
              <a:latin typeface="Times New Roman" pitchFamily="18" charset="0"/>
              <a:cs typeface="Times New Roman" pitchFamily="18" charset="0"/>
            </a:rPr>
            <a:t> с детьми. </a:t>
          </a:r>
          <a:endParaRPr lang="ru-RU" sz="1400" b="1" kern="1200" dirty="0">
            <a:latin typeface="Times New Roman" pitchFamily="18" charset="0"/>
            <a:cs typeface="Times New Roman" pitchFamily="18" charset="0"/>
          </a:endParaRPr>
        </a:p>
      </dsp:txBody>
      <dsp:txXfrm>
        <a:off x="2776589" y="4616479"/>
        <a:ext cx="5085354" cy="729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33DB9-689D-4CF9-A68B-0AE7301BE2D4}">
      <dsp:nvSpPr>
        <dsp:cNvPr id="0" name=""/>
        <dsp:cNvSpPr/>
      </dsp:nvSpPr>
      <dsp:spPr>
        <a:xfrm rot="5400000">
          <a:off x="4591885" y="-1875653"/>
          <a:ext cx="726108" cy="466347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smtClean="0">
              <a:latin typeface="Times New Roman" pitchFamily="18" charset="0"/>
              <a:cs typeface="Times New Roman" pitchFamily="18" charset="0"/>
            </a:rPr>
            <a:t>Практико</a:t>
          </a:r>
          <a:r>
            <a:rPr lang="ru-RU" sz="1800" kern="1200" dirty="0" smtClean="0">
              <a:latin typeface="Times New Roman" pitchFamily="18" charset="0"/>
              <a:cs typeface="Times New Roman" pitchFamily="18" charset="0"/>
            </a:rPr>
            <a:t> - ориентированный</a:t>
          </a:r>
          <a:endParaRPr lang="ru-RU" sz="1800" kern="1200" dirty="0">
            <a:latin typeface="Times New Roman" pitchFamily="18" charset="0"/>
            <a:cs typeface="Times New Roman" pitchFamily="18" charset="0"/>
          </a:endParaRPr>
        </a:p>
      </dsp:txBody>
      <dsp:txXfrm rot="-5400000">
        <a:off x="2623203" y="128475"/>
        <a:ext cx="4628026" cy="655216"/>
      </dsp:txXfrm>
    </dsp:sp>
    <dsp:sp modelId="{5A36A708-66D2-42F2-9FE9-71CA1260A51F}">
      <dsp:nvSpPr>
        <dsp:cNvPr id="0" name=""/>
        <dsp:cNvSpPr/>
      </dsp:nvSpPr>
      <dsp:spPr>
        <a:xfrm>
          <a:off x="0" y="2265"/>
          <a:ext cx="2623203" cy="9076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latin typeface="Times New Roman" pitchFamily="18" charset="0"/>
              <a:cs typeface="Times New Roman" pitchFamily="18" charset="0"/>
            </a:rPr>
            <a:t>Вид проекта</a:t>
          </a:r>
          <a:endParaRPr lang="ru-RU" sz="2400" b="1"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44307" y="46572"/>
        <a:ext cx="2534589" cy="819021"/>
      </dsp:txXfrm>
    </dsp:sp>
    <dsp:sp modelId="{5A7F220E-21B6-4260-B5A7-131958DE35BD}">
      <dsp:nvSpPr>
        <dsp:cNvPr id="0" name=""/>
        <dsp:cNvSpPr/>
      </dsp:nvSpPr>
      <dsp:spPr>
        <a:xfrm rot="5400000">
          <a:off x="4591885" y="-922636"/>
          <a:ext cx="726108" cy="4663472"/>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latin typeface="Times New Roman" pitchFamily="18" charset="0"/>
              <a:cs typeface="Times New Roman" pitchFamily="18" charset="0"/>
            </a:rPr>
            <a:t>долгосрочный</a:t>
          </a:r>
          <a:endParaRPr lang="ru-RU" sz="1800" kern="1200" dirty="0">
            <a:latin typeface="Times New Roman" pitchFamily="18" charset="0"/>
            <a:cs typeface="Times New Roman" pitchFamily="18" charset="0"/>
          </a:endParaRPr>
        </a:p>
      </dsp:txBody>
      <dsp:txXfrm rot="-5400000">
        <a:off x="2623203" y="1081492"/>
        <a:ext cx="4628026" cy="655216"/>
      </dsp:txXfrm>
    </dsp:sp>
    <dsp:sp modelId="{9641A70E-CEF6-4E0E-8851-333256A7A34C}">
      <dsp:nvSpPr>
        <dsp:cNvPr id="0" name=""/>
        <dsp:cNvSpPr/>
      </dsp:nvSpPr>
      <dsp:spPr>
        <a:xfrm>
          <a:off x="0" y="955282"/>
          <a:ext cx="2623203" cy="907635"/>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smtClean="0">
              <a:effectLst>
                <a:outerShdw blurRad="38100" dist="38100" dir="2700000" algn="tl">
                  <a:srgbClr val="000000">
                    <a:alpha val="43137"/>
                  </a:srgbClr>
                </a:outerShdw>
              </a:effectLst>
              <a:latin typeface="Times New Roman" pitchFamily="18" charset="0"/>
              <a:cs typeface="Times New Roman" pitchFamily="18" charset="0"/>
            </a:rPr>
            <a:t>Продолжительность проекта</a:t>
          </a:r>
          <a:endParaRPr lang="ru-RU"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44307" y="999589"/>
        <a:ext cx="2534589" cy="819021"/>
      </dsp:txXfrm>
    </dsp:sp>
    <dsp:sp modelId="{F15CBFD3-CF53-4CA6-9D78-1FEB96916389}">
      <dsp:nvSpPr>
        <dsp:cNvPr id="0" name=""/>
        <dsp:cNvSpPr/>
      </dsp:nvSpPr>
      <dsp:spPr>
        <a:xfrm rot="5400000">
          <a:off x="4591885" y="49484"/>
          <a:ext cx="726108" cy="4663472"/>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latin typeface="Times New Roman" pitchFamily="18" charset="0"/>
              <a:cs typeface="Times New Roman" pitchFamily="18" charset="0"/>
            </a:rPr>
            <a:t>воспитанники  детского сада, коллектив ДОО, родители</a:t>
          </a:r>
          <a:endParaRPr lang="ru-RU" sz="1800" kern="1200" dirty="0">
            <a:latin typeface="Times New Roman" pitchFamily="18" charset="0"/>
            <a:cs typeface="Times New Roman" pitchFamily="18" charset="0"/>
          </a:endParaRPr>
        </a:p>
      </dsp:txBody>
      <dsp:txXfrm rot="-5400000">
        <a:off x="2623203" y="2053612"/>
        <a:ext cx="4628026" cy="655216"/>
      </dsp:txXfrm>
    </dsp:sp>
    <dsp:sp modelId="{0C02AD91-08ED-4AB8-8480-BBA55705178C}">
      <dsp:nvSpPr>
        <dsp:cNvPr id="0" name=""/>
        <dsp:cNvSpPr/>
      </dsp:nvSpPr>
      <dsp:spPr>
        <a:xfrm>
          <a:off x="0" y="1908299"/>
          <a:ext cx="2623203" cy="907635"/>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smtClean="0">
              <a:effectLst>
                <a:outerShdw blurRad="38100" dist="38100" dir="2700000" algn="tl">
                  <a:srgbClr val="000000">
                    <a:alpha val="43137"/>
                  </a:srgbClr>
                </a:outerShdw>
              </a:effectLst>
              <a:latin typeface="Times New Roman" pitchFamily="18" charset="0"/>
              <a:cs typeface="Times New Roman" pitchFamily="18" charset="0"/>
            </a:rPr>
            <a:t>Участники проекта</a:t>
          </a:r>
          <a:endParaRPr lang="ru-RU"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44307" y="1952606"/>
        <a:ext cx="2534589" cy="819021"/>
      </dsp:txXfrm>
    </dsp:sp>
    <dsp:sp modelId="{452B0E19-9098-40FA-A73A-CACCEBCE0E48}">
      <dsp:nvSpPr>
        <dsp:cNvPr id="0" name=""/>
        <dsp:cNvSpPr/>
      </dsp:nvSpPr>
      <dsp:spPr>
        <a:xfrm>
          <a:off x="0" y="2857522"/>
          <a:ext cx="2623203" cy="907635"/>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smtClean="0">
              <a:effectLst>
                <a:outerShdw blurRad="38100" dist="38100" dir="2700000" algn="tl">
                  <a:srgbClr val="000000">
                    <a:alpha val="43137"/>
                  </a:srgbClr>
                </a:outerShdw>
              </a:effectLst>
              <a:latin typeface="Times New Roman" pitchFamily="18" charset="0"/>
              <a:cs typeface="Times New Roman" pitchFamily="18" charset="0"/>
            </a:rPr>
            <a:t>Руководитель проекта</a:t>
          </a:r>
          <a:endParaRPr lang="ru-RU"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44307" y="2901829"/>
        <a:ext cx="2534589" cy="819021"/>
      </dsp:txXfrm>
    </dsp:sp>
    <dsp:sp modelId="{52AAA6D4-2952-4A4C-BF72-14CD069EE8A2}">
      <dsp:nvSpPr>
        <dsp:cNvPr id="0" name=""/>
        <dsp:cNvSpPr/>
      </dsp:nvSpPr>
      <dsp:spPr>
        <a:xfrm>
          <a:off x="2623223" y="2920140"/>
          <a:ext cx="4663452" cy="818904"/>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latin typeface="Times New Roman" pitchFamily="18" charset="0"/>
              <a:cs typeface="Times New Roman" pitchFamily="18" charset="0"/>
            </a:rPr>
            <a:t>старший воспитатель ВКК -  Костенко Лариса Анатольевна  </a:t>
          </a:r>
          <a:endParaRPr lang="ru-RU" sz="1800" kern="1200" dirty="0">
            <a:solidFill>
              <a:schemeClr val="tx1"/>
            </a:solidFill>
            <a:latin typeface="Times New Roman" pitchFamily="18" charset="0"/>
            <a:cs typeface="Times New Roman" pitchFamily="18" charset="0"/>
          </a:endParaRPr>
        </a:p>
      </dsp:txBody>
      <dsp:txXfrm>
        <a:off x="2663199" y="2960116"/>
        <a:ext cx="4583500" cy="738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31BFA-99E4-4BC5-A7EC-8674FC656B67}">
      <dsp:nvSpPr>
        <dsp:cNvPr id="0" name=""/>
        <dsp:cNvSpPr/>
      </dsp:nvSpPr>
      <dsp:spPr>
        <a:xfrm>
          <a:off x="0" y="0"/>
          <a:ext cx="6490856" cy="938695"/>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effectLst>
                <a:outerShdw blurRad="38100" dist="38100" dir="2700000" algn="tl">
                  <a:srgbClr val="000000">
                    <a:alpha val="43137"/>
                  </a:srgbClr>
                </a:outerShdw>
              </a:effectLst>
              <a:latin typeface="Times New Roman" pitchFamily="18" charset="0"/>
              <a:cs typeface="Times New Roman" pitchFamily="18" charset="0"/>
            </a:rPr>
            <a:t>Снижение  заболеваемости  и повышение роста физической подготовленности детей дошкольного возраста.</a:t>
          </a:r>
          <a:endParaRPr lang="ru-RU" sz="18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27493" y="27493"/>
        <a:ext cx="5368104" cy="883709"/>
      </dsp:txXfrm>
    </dsp:sp>
    <dsp:sp modelId="{FBA7C556-8A72-46E6-9A2B-8EB3571EB54E}">
      <dsp:nvSpPr>
        <dsp:cNvPr id="0" name=""/>
        <dsp:cNvSpPr/>
      </dsp:nvSpPr>
      <dsp:spPr>
        <a:xfrm>
          <a:off x="223449" y="1069069"/>
          <a:ext cx="7013370" cy="938695"/>
        </a:xfrm>
        <a:prstGeom prst="roundRect">
          <a:avLst>
            <a:gd name="adj" fmla="val 1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effectLst>
                <a:outerShdw blurRad="38100" dist="38100" dir="2700000" algn="tl">
                  <a:srgbClr val="000000">
                    <a:alpha val="43137"/>
                  </a:srgbClr>
                </a:outerShdw>
              </a:effectLst>
              <a:latin typeface="Times New Roman" pitchFamily="18" charset="0"/>
              <a:cs typeface="Times New Roman" pitchFamily="18" charset="0"/>
            </a:rPr>
            <a:t>Обеспечение психолого – педагогической поддержки семьи и повышение компетентности родителей по вопросам охраны и укрепления здоровья детей  в соответствии ФГОС</a:t>
          </a:r>
          <a:endParaRPr lang="ru-RU" sz="18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250942" y="1096562"/>
        <a:ext cx="5775389" cy="883709"/>
      </dsp:txXfrm>
    </dsp:sp>
    <dsp:sp modelId="{7ADA8A88-A0B8-4CF4-AF14-29B7BD960D5B}">
      <dsp:nvSpPr>
        <dsp:cNvPr id="0" name=""/>
        <dsp:cNvSpPr/>
      </dsp:nvSpPr>
      <dsp:spPr>
        <a:xfrm>
          <a:off x="969413" y="2138139"/>
          <a:ext cx="6490856" cy="938695"/>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effectLst>
                <a:outerShdw blurRad="38100" dist="38100" dir="2700000" algn="tl">
                  <a:srgbClr val="000000">
                    <a:alpha val="43137"/>
                  </a:srgbClr>
                </a:outerShdw>
              </a:effectLst>
              <a:latin typeface="Times New Roman" pitchFamily="18" charset="0"/>
              <a:cs typeface="Times New Roman" pitchFamily="18" charset="0"/>
            </a:rPr>
            <a:t>Формирование    стремления  к духовному  и физическому совершенствованию.</a:t>
          </a:r>
          <a:endParaRPr lang="ru-RU" sz="18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996906" y="2165632"/>
        <a:ext cx="5341011" cy="883709"/>
      </dsp:txXfrm>
    </dsp:sp>
    <dsp:sp modelId="{9F7F0EEB-9974-4485-AE1B-1C2EC2065BA1}">
      <dsp:nvSpPr>
        <dsp:cNvPr id="0" name=""/>
        <dsp:cNvSpPr/>
      </dsp:nvSpPr>
      <dsp:spPr>
        <a:xfrm>
          <a:off x="1454120" y="3207209"/>
          <a:ext cx="6490856" cy="938695"/>
        </a:xfrm>
        <a:prstGeom prst="roundRect">
          <a:avLst>
            <a:gd name="adj" fmla="val 1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kern="1200" dirty="0" smtClean="0">
              <a:effectLst>
                <a:outerShdw blurRad="38100" dist="38100" dir="2700000" algn="tl">
                  <a:srgbClr val="000000">
                    <a:alpha val="43137"/>
                  </a:srgbClr>
                </a:outerShdw>
              </a:effectLst>
              <a:latin typeface="Times New Roman" pitchFamily="18" charset="0"/>
              <a:cs typeface="Times New Roman" pitchFamily="18" charset="0"/>
            </a:rPr>
            <a:t>Активизация партнерских отношений  родителей  и детского сада в воспитании и оздоровлении ребенка в условиях ДОО и дома.</a:t>
          </a:r>
          <a:endParaRPr lang="ru-RU" sz="18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1481613" y="3234702"/>
        <a:ext cx="5341011" cy="883709"/>
      </dsp:txXfrm>
    </dsp:sp>
    <dsp:sp modelId="{89980AEF-1A19-4768-985B-71BAF33D57D2}">
      <dsp:nvSpPr>
        <dsp:cNvPr id="0" name=""/>
        <dsp:cNvSpPr/>
      </dsp:nvSpPr>
      <dsp:spPr>
        <a:xfrm>
          <a:off x="1938827" y="4276278"/>
          <a:ext cx="6490856" cy="938695"/>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0" kern="1200" dirty="0" smtClean="0">
              <a:effectLst>
                <a:outerShdw blurRad="38100" dist="38100" dir="2700000" algn="tl">
                  <a:srgbClr val="000000">
                    <a:alpha val="43137"/>
                  </a:srgbClr>
                </a:outerShdw>
              </a:effectLst>
              <a:latin typeface="Times New Roman" pitchFamily="18" charset="0"/>
              <a:cs typeface="Times New Roman" pitchFamily="18" charset="0"/>
            </a:rPr>
            <a:t>Повышение интереса родителей путём просветительской работы к участию в оздоровительных мероприятиях вместе с детьми.</a:t>
          </a:r>
          <a:endParaRPr lang="ru-RU" sz="1800" b="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1966320" y="4303771"/>
        <a:ext cx="5341011" cy="883709"/>
      </dsp:txXfrm>
    </dsp:sp>
    <dsp:sp modelId="{4B4A373B-B4CC-4E0B-A64E-B04ADE4F8B28}">
      <dsp:nvSpPr>
        <dsp:cNvPr id="0" name=""/>
        <dsp:cNvSpPr/>
      </dsp:nvSpPr>
      <dsp:spPr>
        <a:xfrm>
          <a:off x="5880704" y="685769"/>
          <a:ext cx="610151" cy="610151"/>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ru-RU" sz="2700" kern="1200"/>
        </a:p>
      </dsp:txBody>
      <dsp:txXfrm>
        <a:off x="6017988" y="685769"/>
        <a:ext cx="335583" cy="459139"/>
      </dsp:txXfrm>
    </dsp:sp>
    <dsp:sp modelId="{75881328-7C02-4865-9F96-C460C230B889}">
      <dsp:nvSpPr>
        <dsp:cNvPr id="0" name=""/>
        <dsp:cNvSpPr/>
      </dsp:nvSpPr>
      <dsp:spPr>
        <a:xfrm>
          <a:off x="6365411" y="1754838"/>
          <a:ext cx="610151" cy="610151"/>
        </a:xfrm>
        <a:prstGeom prst="downArrow">
          <a:avLst>
            <a:gd name="adj1" fmla="val 55000"/>
            <a:gd name="adj2" fmla="val 45000"/>
          </a:avLst>
        </a:prstGeom>
        <a:solidFill>
          <a:schemeClr val="accent4">
            <a:tint val="40000"/>
            <a:alpha val="90000"/>
            <a:hueOff val="-1315235"/>
            <a:satOff val="7386"/>
            <a:lumOff val="469"/>
            <a:alphaOff val="0"/>
          </a:schemeClr>
        </a:solidFill>
        <a:ln w="9525" cap="flat" cmpd="sng" algn="ctr">
          <a:solidFill>
            <a:schemeClr val="accent4">
              <a:tint val="40000"/>
              <a:alpha val="90000"/>
              <a:hueOff val="-1315235"/>
              <a:satOff val="7386"/>
              <a:lumOff val="46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ru-RU" sz="2700" kern="1200"/>
        </a:p>
      </dsp:txBody>
      <dsp:txXfrm>
        <a:off x="6502695" y="1754838"/>
        <a:ext cx="335583" cy="459139"/>
      </dsp:txXfrm>
    </dsp:sp>
    <dsp:sp modelId="{F5419A14-FF4F-47E3-AD3E-039EC0D37DEA}">
      <dsp:nvSpPr>
        <dsp:cNvPr id="0" name=""/>
        <dsp:cNvSpPr/>
      </dsp:nvSpPr>
      <dsp:spPr>
        <a:xfrm>
          <a:off x="6850118" y="2808263"/>
          <a:ext cx="610151" cy="610151"/>
        </a:xfrm>
        <a:prstGeom prst="downArrow">
          <a:avLst>
            <a:gd name="adj1" fmla="val 55000"/>
            <a:gd name="adj2" fmla="val 45000"/>
          </a:avLst>
        </a:prstGeom>
        <a:solidFill>
          <a:schemeClr val="accent4">
            <a:tint val="40000"/>
            <a:alpha val="90000"/>
            <a:hueOff val="-2630471"/>
            <a:satOff val="14771"/>
            <a:lumOff val="939"/>
            <a:alphaOff val="0"/>
          </a:schemeClr>
        </a:solidFill>
        <a:ln w="9525" cap="flat" cmpd="sng" algn="ctr">
          <a:solidFill>
            <a:schemeClr val="accent4">
              <a:tint val="40000"/>
              <a:alpha val="90000"/>
              <a:hueOff val="-2630471"/>
              <a:satOff val="14771"/>
              <a:lumOff val="93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ru-RU" sz="2700" kern="1200"/>
        </a:p>
      </dsp:txBody>
      <dsp:txXfrm>
        <a:off x="6987402" y="2808263"/>
        <a:ext cx="335583" cy="459139"/>
      </dsp:txXfrm>
    </dsp:sp>
    <dsp:sp modelId="{5674C4BC-3296-4E0B-8776-A4C876D20167}">
      <dsp:nvSpPr>
        <dsp:cNvPr id="0" name=""/>
        <dsp:cNvSpPr/>
      </dsp:nvSpPr>
      <dsp:spPr>
        <a:xfrm>
          <a:off x="7334825" y="3887763"/>
          <a:ext cx="610151" cy="610151"/>
        </a:xfrm>
        <a:prstGeom prst="downArrow">
          <a:avLst>
            <a:gd name="adj1" fmla="val 55000"/>
            <a:gd name="adj2" fmla="val 45000"/>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ru-RU" sz="2700" kern="1200"/>
        </a:p>
      </dsp:txBody>
      <dsp:txXfrm>
        <a:off x="7472109" y="3887763"/>
        <a:ext cx="335583" cy="459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98C42-B1E2-4251-A268-51E025C35AC3}">
      <dsp:nvSpPr>
        <dsp:cNvPr id="0" name=""/>
        <dsp:cNvSpPr/>
      </dsp:nvSpPr>
      <dsp:spPr>
        <a:xfrm>
          <a:off x="0" y="156270"/>
          <a:ext cx="8072494" cy="5045308"/>
        </a:xfrm>
        <a:prstGeom prst="swooshArrow">
          <a:avLst>
            <a:gd name="adj1" fmla="val 25000"/>
            <a:gd name="adj2" fmla="val 25000"/>
          </a:avLst>
        </a:prstGeom>
        <a:gradFill rotWithShape="0">
          <a:gsLst>
            <a:gs pos="0">
              <a:schemeClr val="accent2">
                <a:tint val="55000"/>
                <a:hueOff val="0"/>
                <a:satOff val="0"/>
                <a:lumOff val="0"/>
                <a:alphaOff val="0"/>
                <a:shade val="51000"/>
                <a:satMod val="130000"/>
              </a:schemeClr>
            </a:gs>
            <a:gs pos="80000">
              <a:schemeClr val="accent2">
                <a:tint val="55000"/>
                <a:hueOff val="0"/>
                <a:satOff val="0"/>
                <a:lumOff val="0"/>
                <a:alphaOff val="0"/>
                <a:shade val="93000"/>
                <a:satMod val="130000"/>
              </a:schemeClr>
            </a:gs>
            <a:gs pos="100000">
              <a:schemeClr val="accent2">
                <a:tint val="55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82BB9FA-F313-4196-8781-C9D2011A503C}">
      <dsp:nvSpPr>
        <dsp:cNvPr id="0" name=""/>
        <dsp:cNvSpPr/>
      </dsp:nvSpPr>
      <dsp:spPr>
        <a:xfrm>
          <a:off x="1025206" y="3638542"/>
          <a:ext cx="209884" cy="209884"/>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554EC9-9FC4-4328-8970-22DC26149FFA}">
      <dsp:nvSpPr>
        <dsp:cNvPr id="0" name=""/>
        <dsp:cNvSpPr/>
      </dsp:nvSpPr>
      <dsp:spPr>
        <a:xfrm>
          <a:off x="855040" y="3857653"/>
          <a:ext cx="2431108" cy="1229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214" tIns="0" rIns="0" bIns="0" numCol="1" spcCol="1270" anchor="t" anchorCtr="0">
          <a:noAutofit/>
        </a:bodyPr>
        <a:lstStyle/>
        <a:p>
          <a:pPr lvl="0" algn="l" defTabSz="711200" rtl="0">
            <a:lnSpc>
              <a:spcPct val="90000"/>
            </a:lnSpc>
            <a:spcBef>
              <a:spcPct val="0"/>
            </a:spcBef>
            <a:spcAft>
              <a:spcPct val="35000"/>
            </a:spcAft>
          </a:pPr>
          <a:r>
            <a:rPr kumimoji="0" lang="ru-RU" sz="1600" b="0" i="0" u="none" strike="noStrike" kern="1200" cap="none" normalizeH="0" baseline="0" dirty="0" smtClean="0">
              <a:ln/>
              <a:effectLst/>
              <a:latin typeface="Times New Roman" pitchFamily="18" charset="0"/>
              <a:ea typeface="Times New Roman" pitchFamily="18" charset="0"/>
              <a:cs typeface="Times New Roman" pitchFamily="18" charset="0"/>
            </a:rPr>
            <a:t>Виды </a:t>
          </a:r>
          <a:r>
            <a:rPr kumimoji="0" lang="ru-RU" sz="1600" b="0" i="0" u="none" strike="noStrike" kern="1200" cap="none" normalizeH="0" baseline="0" dirty="0" err="1" smtClean="0">
              <a:ln/>
              <a:effectLst/>
              <a:latin typeface="Times New Roman" pitchFamily="18" charset="0"/>
              <a:ea typeface="Times New Roman" pitchFamily="18" charset="0"/>
              <a:cs typeface="Times New Roman" pitchFamily="18" charset="0"/>
            </a:rPr>
            <a:t>здоровьесберегающих</a:t>
          </a:r>
          <a:r>
            <a:rPr kumimoji="0" lang="ru-RU" sz="1600" b="0" i="0" u="none" strike="noStrike" kern="1200" cap="none" normalizeH="0" baseline="0" dirty="0" smtClean="0">
              <a:ln/>
              <a:effectLst/>
              <a:latin typeface="Times New Roman" pitchFamily="18" charset="0"/>
              <a:ea typeface="Times New Roman" pitchFamily="18" charset="0"/>
              <a:cs typeface="Times New Roman" pitchFamily="18" charset="0"/>
            </a:rPr>
            <a:t> технологий.</a:t>
          </a:r>
          <a:endParaRPr lang="ru-RU" sz="1600" b="0" kern="1200" dirty="0"/>
        </a:p>
      </dsp:txBody>
      <dsp:txXfrm>
        <a:off x="855040" y="3857653"/>
        <a:ext cx="2431108" cy="1229756"/>
      </dsp:txXfrm>
    </dsp:sp>
    <dsp:sp modelId="{847BE268-B5D9-4167-B773-05D40F7B8396}">
      <dsp:nvSpPr>
        <dsp:cNvPr id="0" name=""/>
        <dsp:cNvSpPr/>
      </dsp:nvSpPr>
      <dsp:spPr>
        <a:xfrm>
          <a:off x="2877844" y="2267227"/>
          <a:ext cx="379407" cy="379407"/>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F4E6D94-C590-4684-81AE-644C4347E730}">
      <dsp:nvSpPr>
        <dsp:cNvPr id="0" name=""/>
        <dsp:cNvSpPr/>
      </dsp:nvSpPr>
      <dsp:spPr>
        <a:xfrm>
          <a:off x="2928955" y="2643210"/>
          <a:ext cx="2214582" cy="237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040" tIns="0" rIns="0" bIns="0" numCol="1" spcCol="1270" anchor="t" anchorCtr="0">
          <a:noAutofit/>
        </a:bodyPr>
        <a:lstStyle/>
        <a:p>
          <a:pPr lvl="0" algn="l" defTabSz="711200">
            <a:lnSpc>
              <a:spcPct val="90000"/>
            </a:lnSpc>
            <a:spcBef>
              <a:spcPct val="0"/>
            </a:spcBef>
            <a:spcAft>
              <a:spcPct val="35000"/>
            </a:spcAft>
          </a:pPr>
          <a:r>
            <a:rPr lang="ru-RU" sz="1600" kern="1200" dirty="0" err="1" smtClean="0">
              <a:latin typeface="Times New Roman" pitchFamily="18" charset="0"/>
              <a:cs typeface="Times New Roman" pitchFamily="18" charset="0"/>
            </a:rPr>
            <a:t>Физкультурно</a:t>
          </a:r>
          <a:r>
            <a:rPr lang="ru-RU" sz="1600" kern="1200" dirty="0" smtClean="0">
              <a:latin typeface="Times New Roman" pitchFamily="18" charset="0"/>
              <a:cs typeface="Times New Roman" pitchFamily="18" charset="0"/>
            </a:rPr>
            <a:t> – оздоровительная работа в ДОО – как один из видов </a:t>
          </a:r>
          <a:r>
            <a:rPr lang="ru-RU" sz="1600" kern="1200" dirty="0" err="1" smtClean="0">
              <a:latin typeface="Times New Roman" pitchFamily="18" charset="0"/>
              <a:cs typeface="Times New Roman" pitchFamily="18" charset="0"/>
            </a:rPr>
            <a:t>здоровьесберегающих</a:t>
          </a:r>
          <a:r>
            <a:rPr lang="ru-RU" sz="1600" kern="1200" dirty="0" smtClean="0">
              <a:latin typeface="Times New Roman" pitchFamily="18" charset="0"/>
              <a:cs typeface="Times New Roman" pitchFamily="18" charset="0"/>
            </a:rPr>
            <a:t> технологий.</a:t>
          </a:r>
          <a:endParaRPr lang="ru-RU" sz="1600" kern="1200" dirty="0">
            <a:latin typeface="Times New Roman" pitchFamily="18" charset="0"/>
            <a:cs typeface="Times New Roman" pitchFamily="18" charset="0"/>
          </a:endParaRPr>
        </a:p>
      </dsp:txBody>
      <dsp:txXfrm>
        <a:off x="2928955" y="2643210"/>
        <a:ext cx="2214582" cy="2372089"/>
      </dsp:txXfrm>
    </dsp:sp>
    <dsp:sp modelId="{5313B731-DFBB-49B9-9EC2-1E7DB10BE034}">
      <dsp:nvSpPr>
        <dsp:cNvPr id="0" name=""/>
        <dsp:cNvSpPr/>
      </dsp:nvSpPr>
      <dsp:spPr>
        <a:xfrm>
          <a:off x="5105852" y="1432733"/>
          <a:ext cx="524712" cy="524712"/>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38606A7-AAFD-4FAD-8935-A45836CFE76B}">
      <dsp:nvSpPr>
        <dsp:cNvPr id="0" name=""/>
        <dsp:cNvSpPr/>
      </dsp:nvSpPr>
      <dsp:spPr>
        <a:xfrm>
          <a:off x="5101389" y="1928832"/>
          <a:ext cx="2471035" cy="3039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34" tIns="0" rIns="0" bIns="0" numCol="1" spcCol="1270" anchor="t" anchorCtr="0">
          <a:noAutofit/>
        </a:bodyPr>
        <a:lstStyle/>
        <a:p>
          <a:pPr lvl="0" algn="l" defTabSz="711200" rtl="0">
            <a:lnSpc>
              <a:spcPct val="90000"/>
            </a:lnSpc>
            <a:spcBef>
              <a:spcPct val="0"/>
            </a:spcBef>
            <a:spcAft>
              <a:spcPct val="35000"/>
            </a:spcAft>
          </a:pPr>
          <a:r>
            <a:rPr kumimoji="0" lang="ru-RU" sz="1600" b="0" i="0" u="none" strike="noStrike" kern="1200" cap="none" normalizeH="0" baseline="0" dirty="0" smtClean="0">
              <a:ln/>
              <a:effectLst/>
              <a:latin typeface="Times New Roman" pitchFamily="18" charset="0"/>
              <a:ea typeface="Times New Roman" pitchFamily="18" charset="0"/>
              <a:cs typeface="Times New Roman" pitchFamily="18" charset="0"/>
            </a:rPr>
            <a:t>Формы организации </a:t>
          </a:r>
          <a:r>
            <a:rPr kumimoji="0" lang="ru-RU" sz="1600" b="0" i="0" u="none" strike="noStrike" kern="1200" cap="none" normalizeH="0" baseline="0" dirty="0" err="1" smtClean="0">
              <a:ln/>
              <a:effectLst/>
              <a:latin typeface="Times New Roman" pitchFamily="18" charset="0"/>
              <a:ea typeface="Times New Roman" pitchFamily="18" charset="0"/>
              <a:cs typeface="Times New Roman" pitchFamily="18" charset="0"/>
            </a:rPr>
            <a:t>здоровьесберегающей</a:t>
          </a:r>
          <a:r>
            <a:rPr kumimoji="0" lang="ru-RU" sz="1600" b="0" i="0" u="none" strike="noStrike" kern="1200" cap="none" normalizeH="0" baseline="0" dirty="0" smtClean="0">
              <a:ln/>
              <a:effectLst/>
              <a:latin typeface="Times New Roman" pitchFamily="18" charset="0"/>
              <a:ea typeface="Times New Roman" pitchFamily="18" charset="0"/>
              <a:cs typeface="Times New Roman" pitchFamily="18" charset="0"/>
            </a:rPr>
            <a:t>  работы, используемые в ДОО.</a:t>
          </a:r>
          <a:endParaRPr lang="ru-RU" sz="1600" kern="1200" dirty="0">
            <a:latin typeface="Times New Roman" pitchFamily="18" charset="0"/>
            <a:cs typeface="Times New Roman" pitchFamily="18" charset="0"/>
          </a:endParaRPr>
        </a:p>
      </dsp:txBody>
      <dsp:txXfrm>
        <a:off x="5101389" y="1928832"/>
        <a:ext cx="2471035" cy="30390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9FE0-7C5B-4E1A-AF9F-3AF04B8D8688}">
      <dsp:nvSpPr>
        <dsp:cNvPr id="0" name=""/>
        <dsp:cNvSpPr/>
      </dsp:nvSpPr>
      <dsp:spPr>
        <a:xfrm>
          <a:off x="5344" y="185916"/>
          <a:ext cx="1032572" cy="60924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Подвижные, спортивные игры</a:t>
          </a:r>
        </a:p>
      </dsp:txBody>
      <dsp:txXfrm>
        <a:off x="23188" y="203760"/>
        <a:ext cx="996884" cy="573554"/>
      </dsp:txXfrm>
    </dsp:sp>
    <dsp:sp modelId="{BAE26DF2-AD34-4AA6-ADDD-9E3B1F21FF3D}">
      <dsp:nvSpPr>
        <dsp:cNvPr id="0" name=""/>
        <dsp:cNvSpPr/>
      </dsp:nvSpPr>
      <dsp:spPr>
        <a:xfrm flipV="1">
          <a:off x="1156443" y="428657"/>
          <a:ext cx="127364" cy="12375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1156443" y="453409"/>
        <a:ext cx="90236" cy="74255"/>
      </dsp:txXfrm>
    </dsp:sp>
    <dsp:sp modelId="{8E30A853-8E06-40DA-8DF4-213FA4CD961C}">
      <dsp:nvSpPr>
        <dsp:cNvPr id="0" name=""/>
        <dsp:cNvSpPr/>
      </dsp:nvSpPr>
      <dsp:spPr>
        <a:xfrm>
          <a:off x="1391719" y="185916"/>
          <a:ext cx="1133140" cy="60924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itchFamily="18" charset="0"/>
              <a:cs typeface="Times New Roman" pitchFamily="18" charset="0"/>
            </a:rPr>
            <a:t>Игровые </a:t>
          </a:r>
          <a:r>
            <a:rPr lang="ru-RU" sz="1200" b="1" kern="1200" dirty="0">
              <a:latin typeface="Times New Roman" pitchFamily="18" charset="0"/>
              <a:cs typeface="Times New Roman" pitchFamily="18" charset="0"/>
            </a:rPr>
            <a:t>упражнения и задания</a:t>
          </a:r>
        </a:p>
      </dsp:txBody>
      <dsp:txXfrm>
        <a:off x="1409563" y="203760"/>
        <a:ext cx="1097452" cy="573554"/>
      </dsp:txXfrm>
    </dsp:sp>
    <dsp:sp modelId="{444591E8-4596-4C26-A36F-EEA930714DD4}">
      <dsp:nvSpPr>
        <dsp:cNvPr id="0" name=""/>
        <dsp:cNvSpPr/>
      </dsp:nvSpPr>
      <dsp:spPr>
        <a:xfrm rot="21576015">
          <a:off x="2571467" y="401424"/>
          <a:ext cx="239161" cy="168001"/>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ru-RU" sz="700" kern="1200"/>
        </a:p>
      </dsp:txBody>
      <dsp:txXfrm>
        <a:off x="2571468" y="435200"/>
        <a:ext cx="188761" cy="100801"/>
      </dsp:txXfrm>
    </dsp:sp>
    <dsp:sp modelId="{BDB7A485-C63C-4F26-B471-F7BD2B1ABDA6}">
      <dsp:nvSpPr>
        <dsp:cNvPr id="0" name=""/>
        <dsp:cNvSpPr/>
      </dsp:nvSpPr>
      <dsp:spPr>
        <a:xfrm>
          <a:off x="2847554" y="204440"/>
          <a:ext cx="1062884" cy="55236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err="1">
              <a:latin typeface="Times New Roman" pitchFamily="18" charset="0"/>
              <a:cs typeface="Times New Roman" pitchFamily="18" charset="0"/>
            </a:rPr>
            <a:t>Самомассаж</a:t>
          </a:r>
          <a:endParaRPr lang="ru-RU" sz="1200" b="1" kern="1200" dirty="0">
            <a:latin typeface="Times New Roman" pitchFamily="18" charset="0"/>
            <a:cs typeface="Times New Roman" pitchFamily="18" charset="0"/>
          </a:endParaRPr>
        </a:p>
      </dsp:txBody>
      <dsp:txXfrm>
        <a:off x="2863732" y="220618"/>
        <a:ext cx="1030528" cy="520013"/>
      </dsp:txXfrm>
    </dsp:sp>
    <dsp:sp modelId="{3E8FCA42-5E3C-427D-877A-BCEC373F3243}">
      <dsp:nvSpPr>
        <dsp:cNvPr id="0" name=""/>
        <dsp:cNvSpPr/>
      </dsp:nvSpPr>
      <dsp:spPr>
        <a:xfrm rot="21545166" flipV="1">
          <a:off x="3981387" y="431283"/>
          <a:ext cx="192577" cy="12097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3981389" y="455767"/>
        <a:ext cx="156285" cy="72583"/>
      </dsp:txXfrm>
    </dsp:sp>
    <dsp:sp modelId="{D22A3BB0-D8F2-415D-A0B4-36F9DFD604AE}">
      <dsp:nvSpPr>
        <dsp:cNvPr id="0" name=""/>
        <dsp:cNvSpPr/>
      </dsp:nvSpPr>
      <dsp:spPr>
        <a:xfrm>
          <a:off x="4235171" y="187713"/>
          <a:ext cx="1272768" cy="63344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Элементы йоги,  </a:t>
          </a:r>
          <a:r>
            <a:rPr lang="ru-RU" sz="1200" b="1" kern="1200" dirty="0" err="1" smtClean="0">
              <a:latin typeface="Times New Roman" pitchFamily="18" charset="0"/>
              <a:cs typeface="Times New Roman" pitchFamily="18" charset="0"/>
            </a:rPr>
            <a:t>дыхатель-ная</a:t>
          </a:r>
          <a:r>
            <a:rPr lang="ru-RU" sz="1200" b="1" kern="1200" dirty="0" smtClean="0">
              <a:latin typeface="Times New Roman" pitchFamily="18" charset="0"/>
              <a:cs typeface="Times New Roman" pitchFamily="18" charset="0"/>
            </a:rPr>
            <a:t> </a:t>
          </a:r>
          <a:r>
            <a:rPr lang="ru-RU" sz="1200" b="1" kern="1200" dirty="0">
              <a:latin typeface="Times New Roman" pitchFamily="18" charset="0"/>
              <a:cs typeface="Times New Roman" pitchFamily="18" charset="0"/>
            </a:rPr>
            <a:t>гимнастика</a:t>
          </a:r>
        </a:p>
      </dsp:txBody>
      <dsp:txXfrm>
        <a:off x="4253724" y="206266"/>
        <a:ext cx="1235662" cy="596335"/>
      </dsp:txXfrm>
    </dsp:sp>
    <dsp:sp modelId="{0996B656-4042-4426-8337-4BE884E7E6F9}">
      <dsp:nvSpPr>
        <dsp:cNvPr id="0" name=""/>
        <dsp:cNvSpPr/>
      </dsp:nvSpPr>
      <dsp:spPr>
        <a:xfrm rot="47706" flipV="1">
          <a:off x="5624370" y="428331"/>
          <a:ext cx="108311" cy="129807"/>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5624372" y="454067"/>
        <a:ext cx="75818" cy="77885"/>
      </dsp:txXfrm>
    </dsp:sp>
    <dsp:sp modelId="{9662E6DE-4704-490F-8E43-7A953737417E}">
      <dsp:nvSpPr>
        <dsp:cNvPr id="0" name=""/>
        <dsp:cNvSpPr/>
      </dsp:nvSpPr>
      <dsp:spPr>
        <a:xfrm>
          <a:off x="5839175" y="178934"/>
          <a:ext cx="1073657" cy="60924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err="1" smtClean="0">
              <a:latin typeface="Times New Roman" pitchFamily="18" charset="0"/>
              <a:cs typeface="Times New Roman" pitchFamily="18" charset="0"/>
            </a:rPr>
            <a:t>Корригирую-щая</a:t>
          </a:r>
          <a:r>
            <a:rPr lang="ru-RU" sz="1200" b="1" kern="1200" dirty="0" smtClean="0">
              <a:latin typeface="Times New Roman" pitchFamily="18" charset="0"/>
              <a:cs typeface="Times New Roman" pitchFamily="18" charset="0"/>
            </a:rPr>
            <a:t> </a:t>
          </a:r>
          <a:r>
            <a:rPr lang="ru-RU" sz="1200" b="1" kern="1200" dirty="0">
              <a:latin typeface="Times New Roman" pitchFamily="18" charset="0"/>
              <a:cs typeface="Times New Roman" pitchFamily="18" charset="0"/>
            </a:rPr>
            <a:t>гимнастика</a:t>
          </a:r>
        </a:p>
      </dsp:txBody>
      <dsp:txXfrm>
        <a:off x="5857019" y="196778"/>
        <a:ext cx="1037969" cy="5735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9FE0-7C5B-4E1A-AF9F-3AF04B8D8688}">
      <dsp:nvSpPr>
        <dsp:cNvPr id="0" name=""/>
        <dsp:cNvSpPr/>
      </dsp:nvSpPr>
      <dsp:spPr>
        <a:xfrm>
          <a:off x="4655" y="171209"/>
          <a:ext cx="1241396" cy="63865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Пальчиковая гимнастика</a:t>
          </a:r>
        </a:p>
      </dsp:txBody>
      <dsp:txXfrm>
        <a:off x="23361" y="189915"/>
        <a:ext cx="1203984" cy="601243"/>
      </dsp:txXfrm>
    </dsp:sp>
    <dsp:sp modelId="{BAE26DF2-AD34-4AA6-ADDD-9E3B1F21FF3D}">
      <dsp:nvSpPr>
        <dsp:cNvPr id="0" name=""/>
        <dsp:cNvSpPr/>
      </dsp:nvSpPr>
      <dsp:spPr>
        <a:xfrm>
          <a:off x="1357322" y="409570"/>
          <a:ext cx="215574" cy="161934"/>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ru-RU" sz="600" kern="1200"/>
        </a:p>
      </dsp:txBody>
      <dsp:txXfrm>
        <a:off x="1357322" y="441957"/>
        <a:ext cx="166994" cy="97160"/>
      </dsp:txXfrm>
    </dsp:sp>
    <dsp:sp modelId="{8E30A853-8E06-40DA-8DF4-213FA4CD961C}">
      <dsp:nvSpPr>
        <dsp:cNvPr id="0" name=""/>
        <dsp:cNvSpPr/>
      </dsp:nvSpPr>
      <dsp:spPr>
        <a:xfrm>
          <a:off x="1671406" y="171209"/>
          <a:ext cx="1362303" cy="63865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Гимнастика для глаз</a:t>
          </a:r>
        </a:p>
      </dsp:txBody>
      <dsp:txXfrm>
        <a:off x="1690112" y="189915"/>
        <a:ext cx="1324891" cy="601243"/>
      </dsp:txXfrm>
    </dsp:sp>
    <dsp:sp modelId="{444591E8-4596-4C26-A36F-EEA930714DD4}">
      <dsp:nvSpPr>
        <dsp:cNvPr id="0" name=""/>
        <dsp:cNvSpPr/>
      </dsp:nvSpPr>
      <dsp:spPr>
        <a:xfrm>
          <a:off x="3143271" y="409570"/>
          <a:ext cx="218992" cy="161934"/>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ru-RU" sz="600" kern="1200"/>
        </a:p>
      </dsp:txBody>
      <dsp:txXfrm>
        <a:off x="3143271" y="441957"/>
        <a:ext cx="170412" cy="97160"/>
      </dsp:txXfrm>
    </dsp:sp>
    <dsp:sp modelId="{BDB7A485-C63C-4F26-B471-F7BD2B1ABDA6}">
      <dsp:nvSpPr>
        <dsp:cNvPr id="0" name=""/>
        <dsp:cNvSpPr/>
      </dsp:nvSpPr>
      <dsp:spPr>
        <a:xfrm>
          <a:off x="3459065" y="171209"/>
          <a:ext cx="1489431" cy="63865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Динамические паузы, физкультминутки</a:t>
          </a:r>
        </a:p>
      </dsp:txBody>
      <dsp:txXfrm>
        <a:off x="3477771" y="189915"/>
        <a:ext cx="1452019" cy="601243"/>
      </dsp:txXfrm>
    </dsp:sp>
    <dsp:sp modelId="{3E8FCA42-5E3C-427D-877A-BCEC373F3243}">
      <dsp:nvSpPr>
        <dsp:cNvPr id="0" name=""/>
        <dsp:cNvSpPr/>
      </dsp:nvSpPr>
      <dsp:spPr>
        <a:xfrm rot="34499" flipV="1">
          <a:off x="5073383" y="427892"/>
          <a:ext cx="150164" cy="106329"/>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5073384" y="448998"/>
        <a:ext cx="118265" cy="63797"/>
      </dsp:txXfrm>
    </dsp:sp>
    <dsp:sp modelId="{D22A3BB0-D8F2-415D-A0B4-36F9DFD604AE}">
      <dsp:nvSpPr>
        <dsp:cNvPr id="0" name=""/>
        <dsp:cNvSpPr/>
      </dsp:nvSpPr>
      <dsp:spPr>
        <a:xfrm>
          <a:off x="5336786" y="153014"/>
          <a:ext cx="1360113" cy="63865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a:latin typeface="Times New Roman" pitchFamily="18" charset="0"/>
              <a:cs typeface="Times New Roman" pitchFamily="18" charset="0"/>
            </a:rPr>
            <a:t>Релаксация</a:t>
          </a:r>
        </a:p>
      </dsp:txBody>
      <dsp:txXfrm>
        <a:off x="5355492" y="171720"/>
        <a:ext cx="1322701" cy="6012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9EEFC-69B0-43E5-B9A7-CC2285780E01}">
      <dsp:nvSpPr>
        <dsp:cNvPr id="0" name=""/>
        <dsp:cNvSpPr/>
      </dsp:nvSpPr>
      <dsp:spPr>
        <a:xfrm>
          <a:off x="470475" y="101159"/>
          <a:ext cx="3126699" cy="178700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ru-RU" sz="1400" b="0" i="0" u="none" strike="noStrike" kern="1200" cap="none" spc="0" normalizeH="0" baseline="0" noProof="0" smtClean="0">
              <a:ln/>
              <a:effectLst/>
              <a:uLnTx/>
              <a:uFillTx/>
              <a:latin typeface="Times New Roman" pitchFamily="18" charset="0"/>
              <a:ea typeface="+mn-ea"/>
              <a:cs typeface="Times New Roman" pitchFamily="18" charset="0"/>
            </a:rPr>
            <a:t>Сформированы навыки здорового образа жизни воспитанников, педагогов и родителей ДОУ</a:t>
          </a:r>
          <a:endParaRPr lang="ru-RU" sz="1400" kern="1200" dirty="0"/>
        </a:p>
      </dsp:txBody>
      <dsp:txXfrm>
        <a:off x="928369" y="362860"/>
        <a:ext cx="2210911" cy="1263605"/>
      </dsp:txXfrm>
    </dsp:sp>
    <dsp:sp modelId="{16C44F2D-79C3-421C-BD51-ABB1782CE223}">
      <dsp:nvSpPr>
        <dsp:cNvPr id="0" name=""/>
        <dsp:cNvSpPr/>
      </dsp:nvSpPr>
      <dsp:spPr>
        <a:xfrm rot="10800000">
          <a:off x="1654045" y="2113730"/>
          <a:ext cx="759560" cy="478195"/>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EA2599-A11E-431F-9E40-EC03934EFA66}">
      <dsp:nvSpPr>
        <dsp:cNvPr id="0" name=""/>
        <dsp:cNvSpPr/>
      </dsp:nvSpPr>
      <dsp:spPr>
        <a:xfrm>
          <a:off x="424314" y="2790422"/>
          <a:ext cx="3219021" cy="188478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ru-RU" sz="1400" b="0" i="0" u="none" strike="noStrike" kern="1200" cap="none" spc="0" normalizeH="0" baseline="0" noProof="0" smtClean="0">
              <a:ln/>
              <a:effectLst/>
              <a:uLnTx/>
              <a:uFillTx/>
              <a:latin typeface="Times New Roman" pitchFamily="18" charset="0"/>
              <a:ea typeface="+mn-ea"/>
              <a:cs typeface="Times New Roman" pitchFamily="18" charset="0"/>
            </a:rPr>
            <a:t>Внедрен научно – методический подход к организации работы по сохранению здоровья детей, к созданию здровьесберегающего пространства  в ДОУ и семье</a:t>
          </a:r>
          <a:endParaRPr lang="ru-RU" sz="1400" kern="1200" dirty="0"/>
        </a:p>
      </dsp:txBody>
      <dsp:txXfrm>
        <a:off x="895729" y="3066442"/>
        <a:ext cx="2276191" cy="1332742"/>
      </dsp:txXfrm>
    </dsp:sp>
    <dsp:sp modelId="{A296A540-5A0A-49A9-AFFF-9C37A29DE387}">
      <dsp:nvSpPr>
        <dsp:cNvPr id="0" name=""/>
        <dsp:cNvSpPr/>
      </dsp:nvSpPr>
      <dsp:spPr>
        <a:xfrm rot="5400000">
          <a:off x="3819632" y="3493716"/>
          <a:ext cx="759560" cy="478195"/>
        </a:xfrm>
        <a:prstGeom prst="triangl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330620-D2CE-4C6F-8AE3-99971246DBFB}">
      <dsp:nvSpPr>
        <dsp:cNvPr id="0" name=""/>
        <dsp:cNvSpPr/>
      </dsp:nvSpPr>
      <dsp:spPr>
        <a:xfrm>
          <a:off x="4728422" y="2804347"/>
          <a:ext cx="3062632" cy="185693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ru-RU" sz="1400" b="0" i="0" u="none" strike="noStrike" kern="1200" cap="none" spc="0" normalizeH="0" baseline="0" noProof="0" smtClean="0">
              <a:ln/>
              <a:effectLst/>
              <a:uLnTx/>
              <a:uFillTx/>
              <a:latin typeface="Times New Roman" pitchFamily="18" charset="0"/>
              <a:ea typeface="+mn-ea"/>
              <a:cs typeface="Times New Roman" pitchFamily="18" charset="0"/>
            </a:rPr>
            <a:t>Сформирована нормативно – правовая база по вопросам  оздоровления дошкольников</a:t>
          </a:r>
          <a:endParaRPr lang="ru-RU" sz="1400" kern="1200" dirty="0"/>
        </a:p>
      </dsp:txBody>
      <dsp:txXfrm>
        <a:off x="5176934" y="3076288"/>
        <a:ext cx="2165608" cy="1313050"/>
      </dsp:txXfrm>
    </dsp:sp>
    <dsp:sp modelId="{13F00450-A086-430A-8BF3-7E0E2F6CC490}">
      <dsp:nvSpPr>
        <dsp:cNvPr id="0" name=""/>
        <dsp:cNvSpPr/>
      </dsp:nvSpPr>
      <dsp:spPr>
        <a:xfrm>
          <a:off x="5879958" y="2093625"/>
          <a:ext cx="759560" cy="478195"/>
        </a:xfrm>
        <a:prstGeom prst="triangl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5BB151-F596-4D75-A60C-F3E728950214}">
      <dsp:nvSpPr>
        <dsp:cNvPr id="0" name=""/>
        <dsp:cNvSpPr/>
      </dsp:nvSpPr>
      <dsp:spPr>
        <a:xfrm>
          <a:off x="4770196" y="181"/>
          <a:ext cx="2979083" cy="1887985"/>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0" kern="1200" dirty="0" smtClean="0">
              <a:latin typeface="Times New Roman" pitchFamily="18" charset="0"/>
              <a:ea typeface="Times New Roman" pitchFamily="18" charset="0"/>
              <a:cs typeface="Times New Roman" pitchFamily="18" charset="0"/>
            </a:rPr>
            <a:t>Создан  благоприятный психолого  – эмоциональный климат в детском саду для комфортного пребывания детей</a:t>
          </a:r>
          <a:endParaRPr lang="ru-RU" sz="1400" b="0" kern="1200" dirty="0"/>
        </a:p>
      </dsp:txBody>
      <dsp:txXfrm>
        <a:off x="5206473" y="276670"/>
        <a:ext cx="2106529" cy="133500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BB320-0212-4948-897E-D3770E6D1D9A}" type="datetimeFigureOut">
              <a:rPr lang="ru-RU" smtClean="0"/>
              <a:pPr/>
              <a:t>10.02.2015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3190-56AE-416D-8C0A-6E423F8253AB}" type="slidenum">
              <a:rPr lang="ru-RU" smtClean="0"/>
              <a:pPr/>
              <a:t>‹#›</a:t>
            </a:fld>
            <a:endParaRPr lang="ru-RU"/>
          </a:p>
        </p:txBody>
      </p:sp>
    </p:spTree>
    <p:extLst>
      <p:ext uri="{BB962C8B-B14F-4D97-AF65-F5344CB8AC3E}">
        <p14:creationId xmlns:p14="http://schemas.microsoft.com/office/powerpoint/2010/main" val="371477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80D3190-56AE-416D-8C0A-6E423F8253AB}" type="slidenum">
              <a:rPr lang="ru-RU" smtClean="0"/>
              <a:pPr/>
              <a:t>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80D3190-56AE-416D-8C0A-6E423F8253AB}" type="slidenum">
              <a:rPr lang="ru-RU" smtClean="0"/>
              <a:pPr/>
              <a:t>45</a:t>
            </a:fld>
            <a:endParaRPr lang="ru-RU"/>
          </a:p>
        </p:txBody>
      </p:sp>
    </p:spTree>
    <p:extLst>
      <p:ext uri="{BB962C8B-B14F-4D97-AF65-F5344CB8AC3E}">
        <p14:creationId xmlns:p14="http://schemas.microsoft.com/office/powerpoint/2010/main" val="206645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80D3190-56AE-416D-8C0A-6E423F8253AB}" type="slidenum">
              <a:rPr lang="ru-RU" smtClean="0"/>
              <a:pPr/>
              <a:t>46</a:t>
            </a:fld>
            <a:endParaRPr lang="ru-RU"/>
          </a:p>
        </p:txBody>
      </p:sp>
    </p:spTree>
    <p:extLst>
      <p:ext uri="{BB962C8B-B14F-4D97-AF65-F5344CB8AC3E}">
        <p14:creationId xmlns:p14="http://schemas.microsoft.com/office/powerpoint/2010/main" val="243886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80D3190-56AE-416D-8C0A-6E423F8253AB}" type="slidenum">
              <a:rPr lang="ru-RU" smtClean="0"/>
              <a:pPr/>
              <a:t>47</a:t>
            </a:fld>
            <a:endParaRPr lang="ru-RU"/>
          </a:p>
        </p:txBody>
      </p:sp>
    </p:spTree>
    <p:extLst>
      <p:ext uri="{BB962C8B-B14F-4D97-AF65-F5344CB8AC3E}">
        <p14:creationId xmlns:p14="http://schemas.microsoft.com/office/powerpoint/2010/main" val="1334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3CAFAF-F440-4BEA-83C0-06215780B219}" type="datetimeFigureOut">
              <a:rPr lang="ru-RU" smtClean="0"/>
              <a:pPr/>
              <a:t>10.02.2015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l="-17000" r="-17000"/>
          </a:stretch>
        </a:blipFill>
        <a:effectLst/>
      </p:bgPr>
    </p:bg>
    <p:spTree>
      <p:nvGrpSpPr>
        <p:cNvPr id="1" name=""/>
        <p:cNvGrpSpPr/>
        <p:nvPr/>
      </p:nvGrpSpPr>
      <p:grpSpPr>
        <a:xfrm>
          <a:off x="0" y="0"/>
          <a:ext cx="0" cy="0"/>
          <a:chOff x="0" y="0"/>
          <a:chExt cx="0" cy="0"/>
        </a:xfrm>
      </p:grpSpPr>
      <p:sp>
        <p:nvSpPr>
          <p:cNvPr id="7" name="Скругленный прямоугольник 6"/>
          <p:cNvSpPr/>
          <p:nvPr userDrawn="1"/>
        </p:nvSpPr>
        <p:spPr>
          <a:xfrm>
            <a:off x="357158" y="285728"/>
            <a:ext cx="8501122" cy="6215106"/>
          </a:xfrm>
          <a:prstGeom prst="roundRect">
            <a:avLst>
              <a:gd name="adj" fmla="val 9106"/>
            </a:avLst>
          </a:prstGeom>
          <a:noFill/>
          <a:ln>
            <a:solidFill>
              <a:srgbClr val="57D3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0_75c96_b715e7d3_XL.jpeg"/>
          <p:cNvPicPr>
            <a:picLocks noChangeAspect="1"/>
          </p:cNvPicPr>
          <p:nvPr userDrawn="1"/>
        </p:nvPicPr>
        <p:blipFill>
          <a:blip r:embed="rId14">
            <a:clrChange>
              <a:clrFrom>
                <a:srgbClr val="FFFFFF"/>
              </a:clrFrom>
              <a:clrTo>
                <a:srgbClr val="FFFFFF">
                  <a:alpha val="0"/>
                </a:srgbClr>
              </a:clrTo>
            </a:clrChange>
          </a:blip>
          <a:srcRect l="8363" t="8363"/>
          <a:stretch>
            <a:fillRect/>
          </a:stretch>
        </p:blipFill>
        <p:spPr>
          <a:xfrm>
            <a:off x="71406" y="71414"/>
            <a:ext cx="2000264" cy="2000264"/>
          </a:xfrm>
          <a:prstGeom prst="rect">
            <a:avLst/>
          </a:prstGeom>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CAFAF-F440-4BEA-83C0-06215780B219}" type="datetimeFigureOut">
              <a:rPr lang="ru-RU" smtClean="0"/>
              <a:pPr/>
              <a:t>10.02.2015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corowina.ucoz.com</a:t>
            </a:r>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audio" Target="file:///F:\&#1072;&#1082;&#1094;&#1080;&#1103;%20&#1089;&#1087;&#1086;&#1088;&#1090;\&#1048;&#1079;%20&#1082;&#1080;&#1085;&#1086;&#1092;&#1080;&#1083;&#1100;&#1084;&#1072;%20-%20&#1059;&#1089;&#1072;&#1090;&#1099;&#1081;%20&#1053;&#1103;&#1085;&#1100;.mp3"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gpark.kz/gdefon/download/241668?PHPSESSID=8e2f6e45406bb9e6af6c1e6d59252946" TargetMode="External"/><Relationship Id="rId2" Type="http://schemas.openxmlformats.org/officeDocument/2006/relationships/hyperlink" Target="http://www.dietaonline.ru/community/post.php?topic_id=30706&amp;page=43" TargetMode="External"/><Relationship Id="rId1" Type="http://schemas.openxmlformats.org/officeDocument/2006/relationships/slideLayout" Target="../slideLayouts/slideLayout7.xml"/><Relationship Id="rId4" Type="http://schemas.openxmlformats.org/officeDocument/2006/relationships/hyperlink" Target="http://poiskm.com/song/28334851-usatiy-nyan-minusovka"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00034" y="1643050"/>
            <a:ext cx="8072462" cy="46474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ru-RU" sz="2800" b="1" dirty="0" smtClean="0">
                <a:solidFill>
                  <a:srgbClr val="C00000"/>
                </a:solidFill>
                <a:latin typeface="Times New Roman" pitchFamily="18" charset="0"/>
                <a:ea typeface="Times New Roman" pitchFamily="18" charset="0"/>
                <a:cs typeface="Times New Roman" pitchFamily="18" charset="0"/>
              </a:rPr>
              <a:t>Проект</a:t>
            </a:r>
            <a:r>
              <a:rPr kumimoji="0" lang="ru-RU" sz="28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a:t>
            </a:r>
          </a:p>
          <a:p>
            <a:pPr algn="ctr" eaLnBrk="0" fontAlgn="base" hangingPunct="0">
              <a:spcBef>
                <a:spcPct val="0"/>
              </a:spcBef>
              <a:spcAft>
                <a:spcPct val="0"/>
              </a:spcAft>
            </a:pPr>
            <a:r>
              <a:rPr lang="ru-RU" sz="2800" b="1" dirty="0" smtClean="0">
                <a:solidFill>
                  <a:srgbClr val="C00000"/>
                </a:solidFill>
                <a:latin typeface="Times New Roman" pitchFamily="18" charset="0"/>
                <a:ea typeface="Times New Roman" pitchFamily="18" charset="0"/>
                <a:cs typeface="Times New Roman" pitchFamily="18" charset="0"/>
              </a:rPr>
              <a:t>«Здоровые дети – здоровая нация,</a:t>
            </a:r>
          </a:p>
          <a:p>
            <a:pPr algn="ctr" eaLnBrk="0" fontAlgn="base" hangingPunct="0">
              <a:spcBef>
                <a:spcPct val="0"/>
              </a:spcBef>
              <a:spcAft>
                <a:spcPct val="0"/>
              </a:spcAft>
            </a:pPr>
            <a:r>
              <a:rPr lang="ru-RU" sz="2800" b="1" dirty="0" smtClean="0">
                <a:solidFill>
                  <a:srgbClr val="C00000"/>
                </a:solidFill>
                <a:latin typeface="Times New Roman" pitchFamily="18" charset="0"/>
                <a:ea typeface="Times New Roman" pitchFamily="18" charset="0"/>
                <a:cs typeface="Times New Roman" pitchFamily="18" charset="0"/>
              </a:rPr>
              <a:t> здоровая нация – сила государства»</a:t>
            </a:r>
          </a:p>
          <a:p>
            <a:pPr algn="ctr" eaLnBrk="0" fontAlgn="base" hangingPunct="0">
              <a:spcBef>
                <a:spcPct val="0"/>
              </a:spcBef>
              <a:spcAft>
                <a:spcPct val="0"/>
              </a:spcAft>
            </a:pPr>
            <a:endParaRPr kumimoji="0" lang="ru-RU" sz="2400" b="1" i="0" u="none" strike="noStrike" cap="none" normalizeH="0" baseline="0" dirty="0" smtClean="0">
              <a:ln>
                <a:noFill/>
              </a:ln>
              <a:solidFill>
                <a:srgbClr val="C00000"/>
              </a:solidFill>
              <a:effectLst/>
              <a:latin typeface="Calibri"/>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1600" b="1" dirty="0" smtClean="0">
              <a:latin typeface="Calibri"/>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Calibri"/>
              <a:ea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Проект подготовил</a:t>
            </a: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Старший воспитатель </a:t>
            </a: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Костенко Лариса Анатольевна</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16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Times New Roman" pitchFamily="18" charset="0"/>
                <a:cs typeface="Times New Roman" pitchFamily="18" charset="0"/>
              </a:rPr>
              <a:t>пгт</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cs typeface="Times New Roman" pitchFamily="18" charset="0"/>
              </a:rPr>
              <a:t>Погоренский</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2014 – 2015гг</a:t>
            </a:r>
            <a:endParaRPr kumimoji="0" lang="ru-RU" sz="1800" b="0" i="0" u="none" strike="noStrike" cap="none" normalizeH="0" baseline="0" dirty="0" smtClean="0">
              <a:ln>
                <a:noFill/>
              </a:ln>
              <a:solidFill>
                <a:schemeClr val="tx1"/>
              </a:solidFill>
              <a:effectLst/>
              <a:latin typeface="Arial" pitchFamily="34" charset="0"/>
            </a:endParaRPr>
          </a:p>
        </p:txBody>
      </p:sp>
      <p:sp>
        <p:nvSpPr>
          <p:cNvPr id="3" name="Прямоугольник 2"/>
          <p:cNvSpPr/>
          <p:nvPr/>
        </p:nvSpPr>
        <p:spPr>
          <a:xfrm>
            <a:off x="1714480" y="428604"/>
            <a:ext cx="6786610" cy="830997"/>
          </a:xfrm>
          <a:prstGeom prst="rect">
            <a:avLst/>
          </a:prstGeom>
        </p:spPr>
        <p:txBody>
          <a:bodyPr wrap="square">
            <a:spAutoFit/>
          </a:bodyPr>
          <a:lstStyle/>
          <a:p>
            <a:pPr lvl="0" algn="ctr" eaLnBrk="0" fontAlgn="base" hangingPunct="0">
              <a:spcBef>
                <a:spcPct val="0"/>
              </a:spcBef>
              <a:spcAft>
                <a:spcPct val="0"/>
              </a:spcAft>
            </a:pPr>
            <a:r>
              <a:rPr lang="ru-RU" sz="1600" dirty="0" smtClean="0">
                <a:latin typeface="Times New Roman" pitchFamily="18" charset="0"/>
                <a:ea typeface="Times New Roman" pitchFamily="18" charset="0"/>
                <a:cs typeface="Times New Roman" pitchFamily="18" charset="0"/>
              </a:rPr>
              <a:t>Муниципальное казенное дошкольное образовательное учреждение</a:t>
            </a:r>
          </a:p>
          <a:p>
            <a:pPr lvl="0" algn="ctr" eaLnBrk="0" fontAlgn="base" hangingPunct="0">
              <a:spcBef>
                <a:spcPct val="0"/>
              </a:spcBef>
              <a:spcAft>
                <a:spcPct val="0"/>
              </a:spcAft>
            </a:pPr>
            <a:r>
              <a:rPr lang="ru-RU" sz="1600" dirty="0" smtClean="0">
                <a:latin typeface="Times New Roman" pitchFamily="18" charset="0"/>
                <a:ea typeface="Times New Roman" pitchFamily="18" charset="0"/>
                <a:cs typeface="Times New Roman" pitchFamily="18" charset="0"/>
              </a:rPr>
              <a:t> </a:t>
            </a:r>
            <a:r>
              <a:rPr lang="ru-RU" sz="1600" dirty="0" smtClean="0">
                <a:ea typeface="Times New Roman" pitchFamily="18" charset="0"/>
                <a:cs typeface="Times New Roman" pitchFamily="18" charset="0"/>
              </a:rPr>
              <a:t>«</a:t>
            </a:r>
            <a:r>
              <a:rPr lang="ru-RU" sz="1600" dirty="0" smtClean="0">
                <a:latin typeface="Times New Roman" pitchFamily="18" charset="0"/>
                <a:ea typeface="Times New Roman" pitchFamily="18" charset="0"/>
                <a:cs typeface="Times New Roman" pitchFamily="18" charset="0"/>
              </a:rPr>
              <a:t>Подгоренский детский сад №1</a:t>
            </a:r>
            <a:r>
              <a:rPr lang="ru-RU" sz="1600" dirty="0" smtClean="0">
                <a:ea typeface="Times New Roman" pitchFamily="18" charset="0"/>
                <a:cs typeface="Times New Roman" pitchFamily="18" charset="0"/>
              </a:rPr>
              <a:t>»</a:t>
            </a:r>
            <a:r>
              <a:rPr lang="ru-RU" sz="1600" dirty="0" smtClean="0">
                <a:latin typeface="Times New Roman" pitchFamily="18" charset="0"/>
                <a:ea typeface="Times New Roman" pitchFamily="18" charset="0"/>
                <a:cs typeface="Times New Roman" pitchFamily="18" charset="0"/>
              </a:rPr>
              <a:t> Подгоренского  муниципального района </a:t>
            </a:r>
            <a:endParaRPr lang="ru-RU" sz="1600" dirty="0" smtClean="0">
              <a:latin typeface="Arial" pitchFamily="34" charset="0"/>
            </a:endParaRPr>
          </a:p>
          <a:p>
            <a:pPr lvl="0" algn="ctr" eaLnBrk="0" fontAlgn="base" hangingPunct="0">
              <a:spcBef>
                <a:spcPct val="0"/>
              </a:spcBef>
              <a:spcAft>
                <a:spcPct val="0"/>
              </a:spcAft>
            </a:pPr>
            <a:r>
              <a:rPr lang="ru-RU" sz="1600" dirty="0" smtClean="0">
                <a:latin typeface="Times New Roman" pitchFamily="18" charset="0"/>
                <a:ea typeface="Times New Roman" pitchFamily="18" charset="0"/>
                <a:cs typeface="Times New Roman" pitchFamily="18" charset="0"/>
              </a:rPr>
              <a:t> Воронежской области </a:t>
            </a:r>
          </a:p>
        </p:txBody>
      </p:sp>
    </p:spTree>
  </p:cSld>
  <p:clrMapOvr>
    <a:masterClrMapping/>
  </p:clrMapOvr>
  <p:transition spd="slow">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14546" y="500042"/>
            <a:ext cx="51435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От чего зависит здоровье?</a:t>
            </a:r>
            <a:endParaRPr kumimoji="0" lang="ru-RU" sz="2400" b="0" i="0" u="none" strike="noStrike" cap="none" normalizeH="0" baseline="0" dirty="0" smtClean="0">
              <a:ln>
                <a:noFill/>
              </a:ln>
              <a:solidFill>
                <a:srgbClr val="B00000"/>
              </a:solidFill>
              <a:effectLst/>
              <a:latin typeface="Arial" pitchFamily="34" charset="0"/>
            </a:endParaRPr>
          </a:p>
        </p:txBody>
      </p:sp>
      <p:graphicFrame>
        <p:nvGraphicFramePr>
          <p:cNvPr id="3" name="Диаграмма 2"/>
          <p:cNvGraphicFramePr/>
          <p:nvPr/>
        </p:nvGraphicFramePr>
        <p:xfrm>
          <a:off x="1071538" y="1142984"/>
          <a:ext cx="7429552" cy="507209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928794" y="642918"/>
            <a:ext cx="664373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Таким образом, подобраны  инновационные образовательные программы, с приоритетом выбора максимально </a:t>
            </a:r>
            <a:r>
              <a:rPr kumimoji="0" lang="ru-RU" sz="1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здоровьесберегающих</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образовательных методик и технологий, с целью оздоровления  воспитанников, индивидуальных способностей, интересов, перспектив развития.</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Прямоугольник 2"/>
          <p:cNvSpPr/>
          <p:nvPr/>
        </p:nvSpPr>
        <p:spPr>
          <a:xfrm>
            <a:off x="1928794" y="428604"/>
            <a:ext cx="6572296" cy="738664"/>
          </a:xfrm>
          <a:prstGeom prst="rect">
            <a:avLst/>
          </a:prstGeom>
        </p:spPr>
        <p:txBody>
          <a:bodyPr wrap="square">
            <a:spAutoFit/>
          </a:bodyPr>
          <a:lstStyle/>
          <a:p>
            <a:pPr lvl="0" algn="just" fontAlgn="base">
              <a:spcBef>
                <a:spcPct val="0"/>
              </a:spcBef>
              <a:spcAft>
                <a:spcPct val="0"/>
              </a:spcAft>
            </a:pPr>
            <a:r>
              <a:rPr lang="ru-RU" sz="1400" dirty="0" smtClean="0">
                <a:solidFill>
                  <a:srgbClr val="000000"/>
                </a:solidFill>
                <a:latin typeface="Times New Roman" pitchFamily="18" charset="0"/>
                <a:ea typeface="Times New Roman" pitchFamily="18" charset="0"/>
                <a:cs typeface="Times New Roman" pitchFamily="18" charset="0"/>
              </a:rPr>
              <a:t>    Темы «Здоровье», «Здоровый образ жизни» проходят через  все виды деятельности ребёнка. В детском саду проводится </a:t>
            </a:r>
            <a:r>
              <a:rPr lang="ru-RU" sz="1400" dirty="0" err="1" smtClean="0">
                <a:solidFill>
                  <a:srgbClr val="000000"/>
                </a:solidFill>
                <a:latin typeface="Times New Roman" pitchFamily="18" charset="0"/>
                <a:ea typeface="Times New Roman" pitchFamily="18" charset="0"/>
                <a:cs typeface="Times New Roman" pitchFamily="18" charset="0"/>
              </a:rPr>
              <a:t>физкультурно</a:t>
            </a:r>
            <a:r>
              <a:rPr lang="ru-RU" sz="1400" dirty="0" smtClean="0">
                <a:solidFill>
                  <a:srgbClr val="000000"/>
                </a:solidFill>
                <a:latin typeface="Times New Roman" pitchFamily="18" charset="0"/>
                <a:ea typeface="Times New Roman" pitchFamily="18" charset="0"/>
                <a:cs typeface="Times New Roman" pitchFamily="18" charset="0"/>
              </a:rPr>
              <a:t> – оздоровительная работа, обеспечивающая  поддержку и развитие  физического статуса детей. </a:t>
            </a:r>
          </a:p>
        </p:txBody>
      </p:sp>
      <p:sp>
        <p:nvSpPr>
          <p:cNvPr id="4" name="Rectangle 1"/>
          <p:cNvSpPr>
            <a:spLocks noChangeArrowheads="1"/>
          </p:cNvSpPr>
          <p:nvPr/>
        </p:nvSpPr>
        <p:spPr bwMode="auto">
          <a:xfrm>
            <a:off x="714348" y="2643182"/>
            <a:ext cx="8143932"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Программа от рождения до школы</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под редакцией Н. Е. </a:t>
            </a:r>
            <a:r>
              <a:rPr kumimoji="0" lang="ru-RU" sz="14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Вераксы</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Т.С.Комаровой, М.А.Васильевой 2014года в соответствии  с  федеральными государственными образовательными  стандартами.</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Охрана и укрепление здоровья детей, совершенствование функций  организма, полноценное физическое развитие, воспитание интереса к различным  видам двигательной деятельности, формирование положительных нравственных черт личности в контексте общего педагогического процесса.</a:t>
            </a:r>
            <a:endParaRPr kumimoji="0" lang="ru-RU" sz="1400" b="0" i="0" u="none" strike="noStrike" cap="none" normalizeH="0" baseline="0" dirty="0" smtClean="0">
              <a:ln>
                <a:noFill/>
              </a:ln>
              <a:solidFill>
                <a:schemeClr val="tx1"/>
              </a:solidFill>
              <a:effectLst/>
              <a:latin typeface="Arial" pitchFamily="34" charset="0"/>
            </a:endParaRPr>
          </a:p>
          <a:p>
            <a:pPr lvl="0" algn="just" eaLnBrk="0" fontAlgn="base" hangingPunct="0">
              <a:spcBef>
                <a:spcPct val="0"/>
              </a:spcBef>
              <a:spcAft>
                <a:spcPct val="0"/>
              </a:spcAft>
              <a:buFontTx/>
              <a:buChar char="•"/>
            </a:pP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Здоровье с детства</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для детей от 3 до 7лет  </a:t>
            </a:r>
            <a:r>
              <a:rPr lang="ru-RU" sz="1400" b="1" i="1" dirty="0" smtClean="0">
                <a:latin typeface="Times New Roman" pitchFamily="18" charset="0"/>
                <a:ea typeface="Times New Roman" pitchFamily="18" charset="0"/>
                <a:cs typeface="Times New Roman" pitchFamily="18" charset="0"/>
              </a:rPr>
              <a:t>п</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од редакцией Т.С</a:t>
            </a:r>
            <a:r>
              <a:rPr lang="ru-RU" sz="1400" dirty="0" smtClean="0"/>
              <a:t>.</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Казаковцевой</a:t>
            </a:r>
            <a:endParaRPr kumimoji="0" lang="ru-RU" sz="14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Разностороннее и гармоничное развитие ребенка, обеспечение его полноценного здоровья, развитие движений и физических качеств, формирование убеждений и привычек здорового образа жизни.</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Социально </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оздоровительная технология  </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Здоровый дошкольник</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 </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Ю.Ф.Змановского</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Комплексный подход, наличие физического обоснования в каждом разделе программы, доступность большинства рекомендуемых средств и методов.</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Основы безопасности детей дошкольного возраста</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Р.Б.Стеркиной</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Н.Н.Авдеевой, О.Л.Князевой</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Стимулирование развития у детей самостоятельности и ответственности за свое поведение, рассматриваются проблемы безопасности жизни.</a:t>
            </a:r>
            <a:endParaRPr kumimoji="0" lang="ru-RU" sz="1400" b="0" i="0" u="none" strike="noStrike" cap="none" normalizeH="0" baseline="0" dirty="0" smtClean="0">
              <a:ln>
                <a:noFill/>
              </a:ln>
              <a:solidFill>
                <a:schemeClr val="tx1"/>
              </a:solidFill>
              <a:effectLst/>
              <a:latin typeface="Arial" pitchFamily="34" charset="0"/>
            </a:endParaRPr>
          </a:p>
          <a:p>
            <a:pPr lvl="0" algn="just" eaLnBrk="0" fontAlgn="base" hangingPunct="0">
              <a:spcBef>
                <a:spcPct val="0"/>
              </a:spcBef>
              <a:spcAft>
                <a:spcPct val="0"/>
              </a:spcAft>
              <a:buFontTx/>
              <a:buChar char="•"/>
            </a:pP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Физическая культура </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дошкольникам</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 </a:t>
            </a:r>
            <a:r>
              <a:rPr lang="ru-RU" sz="1400" b="1" i="1" dirty="0" smtClean="0">
                <a:latin typeface="Times New Roman" pitchFamily="18" charset="0"/>
                <a:ea typeface="Times New Roman" pitchFamily="18" charset="0"/>
                <a:cs typeface="Times New Roman" pitchFamily="18" charset="0"/>
              </a:rPr>
              <a:t>под редакцией  </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Л.Д.Глазыриной</a:t>
            </a:r>
            <a:endParaRPr kumimoji="0" lang="ru-RU" sz="1400" b="0" i="0" u="none" strike="noStrike" cap="none" normalizeH="0" baseline="0" dirty="0" smtClean="0">
              <a:ln>
                <a:noFill/>
              </a:ln>
              <a:solidFill>
                <a:schemeClr val="tx1"/>
              </a:solidFill>
              <a:effectLst/>
              <a:latin typeface="Arial" pitchFamily="34" charset="0"/>
            </a:endParaRPr>
          </a:p>
        </p:txBody>
      </p:sp>
      <p:sp>
        <p:nvSpPr>
          <p:cNvPr id="5" name="Rectangle 2"/>
          <p:cNvSpPr>
            <a:spLocks noChangeArrowheads="1"/>
          </p:cNvSpPr>
          <p:nvPr/>
        </p:nvSpPr>
        <p:spPr bwMode="auto">
          <a:xfrm>
            <a:off x="642910" y="2214554"/>
            <a:ext cx="814393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1600" b="1" dirty="0" smtClean="0">
                <a:solidFill>
                  <a:srgbClr val="B00000"/>
                </a:solidFill>
                <a:latin typeface="Times New Roman" pitchFamily="18" charset="0"/>
                <a:cs typeface="Times New Roman" pitchFamily="18" charset="0"/>
              </a:rPr>
              <a:t>Программы </a:t>
            </a:r>
            <a:r>
              <a:rPr lang="ru-RU" sz="1600" b="1" dirty="0" err="1" smtClean="0">
                <a:solidFill>
                  <a:srgbClr val="B00000"/>
                </a:solidFill>
                <a:latin typeface="Times New Roman" pitchFamily="18" charset="0"/>
                <a:cs typeface="Times New Roman" pitchFamily="18" charset="0"/>
              </a:rPr>
              <a:t>физкультурно</a:t>
            </a:r>
            <a:r>
              <a:rPr lang="ru-RU" sz="1600" b="1" dirty="0" smtClean="0">
                <a:solidFill>
                  <a:srgbClr val="B00000"/>
                </a:solidFill>
                <a:latin typeface="Times New Roman" pitchFamily="18" charset="0"/>
                <a:cs typeface="Times New Roman" pitchFamily="18" charset="0"/>
              </a:rPr>
              <a:t> – оздоровительной направленности, используемые в ДОО</a:t>
            </a:r>
            <a:endParaRPr lang="ru-RU" sz="1600" dirty="0">
              <a:solidFill>
                <a:srgbClr val="B00000"/>
              </a:solidFill>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Овал 10"/>
          <p:cNvSpPr/>
          <p:nvPr/>
        </p:nvSpPr>
        <p:spPr>
          <a:xfrm>
            <a:off x="2928926" y="2500306"/>
            <a:ext cx="3286148" cy="1714512"/>
          </a:xfrm>
          <a:prstGeom prst="ellipse">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b="1" dirty="0" smtClean="0">
                <a:solidFill>
                  <a:schemeClr val="tx1"/>
                </a:solidFill>
                <a:latin typeface="Times New Roman" pitchFamily="18" charset="0"/>
                <a:cs typeface="Times New Roman" pitchFamily="18" charset="0"/>
              </a:rPr>
              <a:t>Структура системы </a:t>
            </a:r>
            <a:r>
              <a:rPr lang="ru-RU" b="1" dirty="0" err="1" smtClean="0">
                <a:solidFill>
                  <a:schemeClr val="tx1"/>
                </a:solidFill>
                <a:latin typeface="Times New Roman" pitchFamily="18" charset="0"/>
                <a:cs typeface="Times New Roman" pitchFamily="18" charset="0"/>
              </a:rPr>
              <a:t>здоровьесбережения</a:t>
            </a:r>
            <a:r>
              <a:rPr lang="ru-RU" b="1" dirty="0" smtClean="0">
                <a:solidFill>
                  <a:schemeClr val="tx1"/>
                </a:solidFill>
                <a:latin typeface="Times New Roman" pitchFamily="18" charset="0"/>
                <a:cs typeface="Times New Roman" pitchFamily="18" charset="0"/>
              </a:rPr>
              <a:t> ребенка</a:t>
            </a:r>
            <a:endParaRPr lang="ru-RU" b="1" dirty="0">
              <a:solidFill>
                <a:schemeClr val="tx1"/>
              </a:solidFill>
              <a:latin typeface="Times New Roman" pitchFamily="18" charset="0"/>
              <a:cs typeface="Times New Roman" pitchFamily="18" charset="0"/>
            </a:endParaRPr>
          </a:p>
        </p:txBody>
      </p:sp>
      <p:sp>
        <p:nvSpPr>
          <p:cNvPr id="12" name="Овальная выноска 11"/>
          <p:cNvSpPr/>
          <p:nvPr/>
        </p:nvSpPr>
        <p:spPr>
          <a:xfrm>
            <a:off x="6072198" y="928670"/>
            <a:ext cx="2714644" cy="1714512"/>
          </a:xfrm>
          <a:prstGeom prst="wedgeEllipseCallout">
            <a:avLst>
              <a:gd name="adj1" fmla="val -50376"/>
              <a:gd name="adj2" fmla="val 60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Мониторинг</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уровень </a:t>
            </a:r>
            <a:r>
              <a:rPr lang="ru-RU" sz="12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сформированности</a:t>
            </a: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двигательной деятельности,  </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состояние здоровья детей</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Овальная выноска 12"/>
          <p:cNvSpPr/>
          <p:nvPr/>
        </p:nvSpPr>
        <p:spPr>
          <a:xfrm>
            <a:off x="6357950" y="3071810"/>
            <a:ext cx="2500330" cy="1714512"/>
          </a:xfrm>
          <a:prstGeom prst="wedgeEllipseCallout">
            <a:avLst>
              <a:gd name="adj1" fmla="val -62998"/>
              <a:gd name="adj2" fmla="val -3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Анализ </a:t>
            </a:r>
            <a:endParaRPr lang="ru-RU" sz="1400" dirty="0" smtClean="0">
              <a:solidFill>
                <a:schemeClr val="bg1"/>
              </a:solidFill>
              <a:latin typeface="Times New Roman" pitchFamily="18" charset="0"/>
              <a:cs typeface="Times New Roman" pitchFamily="18" charset="0"/>
            </a:endParaRP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двигательной деятельности и состояния здоровья</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Овальная выноска 13"/>
          <p:cNvSpPr/>
          <p:nvPr/>
        </p:nvSpPr>
        <p:spPr>
          <a:xfrm>
            <a:off x="4429124" y="4857760"/>
            <a:ext cx="2714644" cy="1571636"/>
          </a:xfrm>
          <a:prstGeom prst="wedgeEllipseCallout">
            <a:avLst>
              <a:gd name="adj1" fmla="val -22716"/>
              <a:gd name="adj2" fmla="val -914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Мотивация</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выбора путей  и перспектив сохранения и укрепления здоровья детей </a:t>
            </a:r>
            <a:endParaRPr lang="ru-RU" sz="1200" dirty="0">
              <a:solidFill>
                <a:schemeClr val="bg1"/>
              </a:solidFill>
              <a:latin typeface="Times New Roman" pitchFamily="18" charset="0"/>
              <a:cs typeface="Times New Roman" pitchFamily="18" charset="0"/>
            </a:endParaRPr>
          </a:p>
        </p:txBody>
      </p:sp>
      <p:sp>
        <p:nvSpPr>
          <p:cNvPr id="15" name="Овальная выноска 14"/>
          <p:cNvSpPr/>
          <p:nvPr/>
        </p:nvSpPr>
        <p:spPr>
          <a:xfrm>
            <a:off x="1214414" y="4714884"/>
            <a:ext cx="2571768" cy="1643074"/>
          </a:xfrm>
          <a:prstGeom prst="wedgeEllipseCallout">
            <a:avLst>
              <a:gd name="adj1" fmla="val 55590"/>
              <a:gd name="adj2" fmla="val -79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Планирование</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работы  и разработка алгоритма  и индивидуального маршрута каждого ребенка</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Овальная выноска 15"/>
          <p:cNvSpPr/>
          <p:nvPr/>
        </p:nvSpPr>
        <p:spPr>
          <a:xfrm>
            <a:off x="357158" y="2857496"/>
            <a:ext cx="2428892" cy="1643074"/>
          </a:xfrm>
          <a:prstGeom prst="wedgeEllipseCallout">
            <a:avLst>
              <a:gd name="adj1" fmla="val 60108"/>
              <a:gd name="adj2" fmla="val 5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Создание условий,</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обеспечивающих решение задач </a:t>
            </a:r>
            <a:r>
              <a:rPr lang="ru-RU" sz="12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здоровьесбережения</a:t>
            </a: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детей</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Овальная выноска 16"/>
          <p:cNvSpPr/>
          <p:nvPr/>
        </p:nvSpPr>
        <p:spPr>
          <a:xfrm>
            <a:off x="642910" y="928670"/>
            <a:ext cx="2500330" cy="1571636"/>
          </a:xfrm>
          <a:prstGeom prst="wedgeEllipseCallout">
            <a:avLst>
              <a:gd name="adj1" fmla="val 55450"/>
              <a:gd name="adj2" fmla="val 64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Технологии,</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способствующие эффективному </a:t>
            </a:r>
            <a:r>
              <a:rPr lang="ru-RU" sz="12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здоровьесбережению</a:t>
            </a: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детей</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Овальная выноска 17"/>
          <p:cNvSpPr/>
          <p:nvPr/>
        </p:nvSpPr>
        <p:spPr>
          <a:xfrm>
            <a:off x="3286116" y="428604"/>
            <a:ext cx="2643206" cy="1500198"/>
          </a:xfrm>
          <a:prstGeom prst="wedgeEllipseCallout">
            <a:avLst>
              <a:gd name="adj1" fmla="val -4503"/>
              <a:gd name="adj2" fmla="val 83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Координация</a:t>
            </a:r>
          </a:p>
          <a:p>
            <a:pPr algn="ct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взаимодействие всех структур, </a:t>
            </a:r>
            <a:r>
              <a:rPr lang="ru-RU" sz="12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обеспечиваю-щих</a:t>
            </a:r>
            <a:r>
              <a:rPr lang="ru-RU" sz="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здоровье ребенка</a:t>
            </a:r>
            <a:endParaRPr lang="ru-RU"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643042" y="500042"/>
            <a:ext cx="68580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Формы  организации  </a:t>
            </a:r>
            <a:r>
              <a:rPr kumimoji="0" lang="ru-RU" sz="2000" b="1" i="0" u="none" strike="noStrike" cap="none" normalizeH="0" baseline="0" dirty="0" err="1" smtClean="0">
                <a:ln>
                  <a:noFill/>
                </a:ln>
                <a:solidFill>
                  <a:srgbClr val="B00000"/>
                </a:solidFill>
                <a:effectLst/>
                <a:latin typeface="Times New Roman" pitchFamily="18" charset="0"/>
                <a:ea typeface="Times New Roman" pitchFamily="18" charset="0"/>
                <a:cs typeface="Times New Roman" pitchFamily="18" charset="0"/>
              </a:rPr>
              <a:t>здоровьесберегающей</a:t>
            </a: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  работы,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используемые  в  ДОО</a:t>
            </a:r>
            <a:endParaRPr kumimoji="0" lang="ru-RU" sz="2000" b="0" i="0" u="none" strike="noStrike" cap="none" normalizeH="0" baseline="0" dirty="0" smtClean="0">
              <a:ln>
                <a:noFill/>
              </a:ln>
              <a:solidFill>
                <a:srgbClr val="B00000"/>
              </a:solidFill>
              <a:effectLst/>
              <a:latin typeface="Arial" pitchFamily="34" charset="0"/>
            </a:endParaRPr>
          </a:p>
        </p:txBody>
      </p:sp>
      <p:graphicFrame>
        <p:nvGraphicFramePr>
          <p:cNvPr id="9" name="Схема 8"/>
          <p:cNvGraphicFramePr/>
          <p:nvPr/>
        </p:nvGraphicFramePr>
        <p:xfrm>
          <a:off x="1214414" y="1357298"/>
          <a:ext cx="7000924" cy="981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Схема 10"/>
          <p:cNvGraphicFramePr/>
          <p:nvPr/>
        </p:nvGraphicFramePr>
        <p:xfrm>
          <a:off x="1285852" y="2357430"/>
          <a:ext cx="6738620" cy="9810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722" name="AutoShape 2"/>
          <p:cNvSpPr>
            <a:spLocks noChangeArrowheads="1"/>
          </p:cNvSpPr>
          <p:nvPr/>
        </p:nvSpPr>
        <p:spPr bwMode="auto">
          <a:xfrm>
            <a:off x="1357290" y="3500438"/>
            <a:ext cx="6572296" cy="428628"/>
          </a:xfrm>
          <a:prstGeom prst="roundRect">
            <a:avLst>
              <a:gd name="adj" fmla="val 16667"/>
            </a:avLst>
          </a:prstGeom>
          <a:solidFill>
            <a:srgbClr val="FFFFFF"/>
          </a:solidFill>
          <a:ln w="63500" cmpd="thickThin">
            <a:solidFill>
              <a:srgbClr val="4BACC6"/>
            </a:solidFill>
            <a:round/>
            <a:headEnd/>
            <a:tailEnd/>
          </a:ln>
          <a:effectLst/>
        </p:spPr>
        <p:txBody>
          <a:bodyPr vert="horz" wrap="square" lIns="91440" tIns="45720" rIns="91440" bIns="45720" numCol="1" anchor="t" anchorCtr="0" compatLnSpc="1">
            <a:prstTxWarp prst="textNoShape">
              <a:avLst/>
            </a:prstTxWarp>
          </a:bodyPr>
          <a:lstStyle/>
          <a:p>
            <a:pPr algn="ctr"/>
            <a:r>
              <a:rPr lang="ru-RU" b="1" dirty="0" smtClean="0">
                <a:latin typeface="Times New Roman" pitchFamily="18" charset="0"/>
                <a:cs typeface="Times New Roman" pitchFamily="18" charset="0"/>
              </a:rPr>
              <a:t> проводятся в игровой форме</a:t>
            </a:r>
            <a:endParaRPr lang="ru-RU" b="1" dirty="0">
              <a:latin typeface="Times New Roman" pitchFamily="18" charset="0"/>
              <a:cs typeface="Times New Roman" pitchFamily="18" charset="0"/>
            </a:endParaRPr>
          </a:p>
        </p:txBody>
      </p:sp>
      <p:graphicFrame>
        <p:nvGraphicFramePr>
          <p:cNvPr id="12" name="Таблица 11"/>
          <p:cNvGraphicFramePr>
            <a:graphicFrameLocks noGrp="1"/>
          </p:cNvGraphicFramePr>
          <p:nvPr/>
        </p:nvGraphicFramePr>
        <p:xfrm>
          <a:off x="1428728" y="4286256"/>
          <a:ext cx="6500855" cy="1699951"/>
        </p:xfrm>
        <a:graphic>
          <a:graphicData uri="http://schemas.openxmlformats.org/drawingml/2006/table">
            <a:tbl>
              <a:tblPr>
                <a:tableStyleId>{3C2FFA5D-87B4-456A-9821-1D502468CF0F}</a:tableStyleId>
              </a:tblPr>
              <a:tblGrid>
                <a:gridCol w="714380"/>
                <a:gridCol w="528755"/>
                <a:gridCol w="614253"/>
                <a:gridCol w="571504"/>
                <a:gridCol w="785888"/>
                <a:gridCol w="657215"/>
                <a:gridCol w="557161"/>
                <a:gridCol w="571504"/>
                <a:gridCol w="785818"/>
                <a:gridCol w="714377"/>
              </a:tblGrid>
              <a:tr h="1699951">
                <a:tc>
                  <a:txBody>
                    <a:bodyPr/>
                    <a:lstStyle/>
                    <a:p>
                      <a:pPr marL="71755" marR="71755" algn="ctr">
                        <a:lnSpc>
                          <a:spcPct val="115000"/>
                        </a:lnSpc>
                        <a:spcAft>
                          <a:spcPts val="0"/>
                        </a:spcAft>
                      </a:pPr>
                      <a:r>
                        <a:rPr lang="ru-RU" sz="1200" b="1" dirty="0" smtClean="0">
                          <a:latin typeface="Times New Roman" pitchFamily="18" charset="0"/>
                          <a:cs typeface="Times New Roman" pitchFamily="18" charset="0"/>
                        </a:rPr>
                        <a:t>Физкультурные занятия</a:t>
                      </a:r>
                      <a:r>
                        <a:rPr lang="ru-RU" sz="1200" b="1" baseline="0" dirty="0" smtClean="0">
                          <a:latin typeface="Times New Roman" pitchFamily="18" charset="0"/>
                          <a:cs typeface="Times New Roman" pitchFamily="18" charset="0"/>
                        </a:rPr>
                        <a:t> на свежем воздухе</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a:latin typeface="Times New Roman" pitchFamily="18" charset="0"/>
                          <a:cs typeface="Times New Roman" pitchFamily="18" charset="0"/>
                        </a:rPr>
                        <a:t>Утренняя гимнастика</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smtClean="0">
                          <a:latin typeface="Times New Roman" pitchFamily="18" charset="0"/>
                          <a:ea typeface="Times New Roman"/>
                          <a:cs typeface="Times New Roman" pitchFamily="18" charset="0"/>
                        </a:rPr>
                        <a:t>Подвижные</a:t>
                      </a:r>
                      <a:r>
                        <a:rPr lang="ru-RU" sz="1200" b="1" baseline="0" dirty="0" smtClean="0">
                          <a:latin typeface="Times New Roman" pitchFamily="18" charset="0"/>
                          <a:ea typeface="Times New Roman"/>
                          <a:cs typeface="Times New Roman" pitchFamily="18" charset="0"/>
                        </a:rPr>
                        <a:t> игры и упражнения </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smtClean="0">
                          <a:latin typeface="Times New Roman" pitchFamily="18" charset="0"/>
                          <a:cs typeface="Times New Roman" pitchFamily="18" charset="0"/>
                        </a:rPr>
                        <a:t>Закаливание</a:t>
                      </a:r>
                    </a:p>
                    <a:p>
                      <a:pPr marL="71755" marR="71755" algn="ctr">
                        <a:lnSpc>
                          <a:spcPct val="115000"/>
                        </a:lnSpc>
                        <a:spcAft>
                          <a:spcPts val="0"/>
                        </a:spcAft>
                      </a:pPr>
                      <a:r>
                        <a:rPr lang="ru-RU" sz="1200" b="1" dirty="0" smtClean="0">
                          <a:latin typeface="Times New Roman" pitchFamily="18" charset="0"/>
                          <a:ea typeface="Times New Roman"/>
                          <a:cs typeface="Times New Roman" pitchFamily="18" charset="0"/>
                        </a:rPr>
                        <a:t>рижским методом</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smtClean="0">
                          <a:latin typeface="Times New Roman" pitchFamily="18" charset="0"/>
                          <a:cs typeface="Times New Roman" pitchFamily="18" charset="0"/>
                        </a:rPr>
                        <a:t>Контрастное</a:t>
                      </a:r>
                      <a:r>
                        <a:rPr lang="ru-RU" sz="1200" b="1" baseline="0" dirty="0" smtClean="0">
                          <a:latin typeface="Times New Roman" pitchFamily="18" charset="0"/>
                          <a:cs typeface="Times New Roman" pitchFamily="18" charset="0"/>
                        </a:rPr>
                        <a:t> воздушное закаливание   </a:t>
                      </a:r>
                      <a:r>
                        <a:rPr lang="ru-RU" sz="1200" b="1" dirty="0" err="1" smtClean="0">
                          <a:latin typeface="Times New Roman" pitchFamily="18" charset="0"/>
                          <a:cs typeface="Times New Roman" pitchFamily="18" charset="0"/>
                        </a:rPr>
                        <a:t>послдневного</a:t>
                      </a:r>
                      <a:r>
                        <a:rPr lang="ru-RU" sz="1200" b="1" dirty="0" smtClean="0">
                          <a:latin typeface="Times New Roman" pitchFamily="18" charset="0"/>
                          <a:cs typeface="Times New Roman" pitchFamily="18" charset="0"/>
                        </a:rPr>
                        <a:t> </a:t>
                      </a:r>
                      <a:r>
                        <a:rPr lang="ru-RU" sz="1200" b="1" dirty="0">
                          <a:latin typeface="Times New Roman" pitchFamily="18" charset="0"/>
                          <a:cs typeface="Times New Roman" pitchFamily="18" charset="0"/>
                        </a:rPr>
                        <a:t>сна)</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a:latin typeface="Times New Roman" pitchFamily="18" charset="0"/>
                          <a:cs typeface="Times New Roman" pitchFamily="18" charset="0"/>
                        </a:rPr>
                        <a:t>Кружок «Степ – зарядка»</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a:latin typeface="Times New Roman" pitchFamily="18" charset="0"/>
                          <a:cs typeface="Times New Roman" pitchFamily="18" charset="0"/>
                        </a:rPr>
                        <a:t>Кружок «Ритмика»</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err="1" smtClean="0">
                          <a:latin typeface="Times New Roman" pitchFamily="18" charset="0"/>
                          <a:ea typeface="Times New Roman"/>
                          <a:cs typeface="Times New Roman" pitchFamily="18" charset="0"/>
                        </a:rPr>
                        <a:t>Психогимнастика</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a:latin typeface="Times New Roman" pitchFamily="18" charset="0"/>
                          <a:cs typeface="Times New Roman" pitchFamily="18" charset="0"/>
                        </a:rPr>
                        <a:t>Индивидуальная </a:t>
                      </a:r>
                      <a:r>
                        <a:rPr lang="ru-RU" sz="1200" b="1" dirty="0" smtClean="0">
                          <a:latin typeface="Times New Roman" pitchFamily="18" charset="0"/>
                          <a:cs typeface="Times New Roman" pitchFamily="18" charset="0"/>
                        </a:rPr>
                        <a:t>работа по </a:t>
                      </a:r>
                      <a:r>
                        <a:rPr lang="ru-RU" sz="1200" b="1" dirty="0" err="1" smtClean="0">
                          <a:latin typeface="Times New Roman" pitchFamily="18" charset="0"/>
                          <a:cs typeface="Times New Roman" pitchFamily="18" charset="0"/>
                        </a:rPr>
                        <a:t>физвоспитатнию</a:t>
                      </a:r>
                      <a:endParaRPr lang="ru-RU" sz="1200" b="1" dirty="0">
                        <a:latin typeface="Times New Roman" pitchFamily="18" charset="0"/>
                        <a:ea typeface="Times New Roman"/>
                        <a:cs typeface="Times New Roman" pitchFamily="18" charset="0"/>
                      </a:endParaRPr>
                    </a:p>
                  </a:txBody>
                  <a:tcPr marL="65640" marR="65640" marT="0" marB="0" vert="vert270" anchor="ctr"/>
                </a:tc>
                <a:tc>
                  <a:txBody>
                    <a:bodyPr/>
                    <a:lstStyle/>
                    <a:p>
                      <a:pPr marL="71755" marR="71755" algn="ctr">
                        <a:lnSpc>
                          <a:spcPct val="115000"/>
                        </a:lnSpc>
                        <a:spcAft>
                          <a:spcPts val="0"/>
                        </a:spcAft>
                      </a:pPr>
                      <a:r>
                        <a:rPr lang="ru-RU" sz="1200" b="1" dirty="0">
                          <a:latin typeface="Times New Roman" pitchFamily="18" charset="0"/>
                          <a:cs typeface="Times New Roman" pitchFamily="18" charset="0"/>
                        </a:rPr>
                        <a:t>Свободная двигательная активность</a:t>
                      </a:r>
                      <a:endParaRPr lang="ru-RU" sz="1200" b="1" dirty="0">
                        <a:latin typeface="Times New Roman" pitchFamily="18" charset="0"/>
                        <a:ea typeface="Times New Roman"/>
                        <a:cs typeface="Times New Roman" pitchFamily="18" charset="0"/>
                      </a:endParaRPr>
                    </a:p>
                  </a:txBody>
                  <a:tcPr marL="65640" marR="65640" marT="0" marB="0" vert="vert270" anchor="ctr"/>
                </a:tc>
              </a:tr>
            </a:tbl>
          </a:graphicData>
        </a:graphic>
      </p:graphicFrame>
      <p:sp>
        <p:nvSpPr>
          <p:cNvPr id="30723" name="AutoShape 3"/>
          <p:cNvSpPr>
            <a:spLocks noChangeArrowheads="1"/>
          </p:cNvSpPr>
          <p:nvPr/>
        </p:nvSpPr>
        <p:spPr bwMode="auto">
          <a:xfrm rot="15846231">
            <a:off x="167027" y="2852036"/>
            <a:ext cx="1514475" cy="415925"/>
          </a:xfrm>
          <a:prstGeom prst="curvedDownArrow">
            <a:avLst>
              <a:gd name="adj1" fmla="val 72824"/>
              <a:gd name="adj2" fmla="val 145649"/>
              <a:gd name="adj3" fmla="val 33333"/>
            </a:avLst>
          </a:prstGeom>
          <a:gradFill rotWithShape="0">
            <a:gsLst>
              <a:gs pos="0">
                <a:srgbClr val="FFFFFF"/>
              </a:gs>
              <a:gs pos="100000">
                <a:srgbClr val="B6DDE8"/>
              </a:gs>
            </a:gsLst>
            <a:lin ang="5400000" scaled="1"/>
          </a:gradFill>
          <a:ln w="12700">
            <a:solidFill>
              <a:srgbClr val="00B0F0"/>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30724" name="AutoShape 4"/>
          <p:cNvSpPr>
            <a:spLocks noChangeArrowheads="1"/>
          </p:cNvSpPr>
          <p:nvPr/>
        </p:nvSpPr>
        <p:spPr bwMode="auto">
          <a:xfrm rot="16443409" flipH="1">
            <a:off x="217331" y="4420455"/>
            <a:ext cx="1514475" cy="414338"/>
          </a:xfrm>
          <a:prstGeom prst="curvedDownArrow">
            <a:avLst>
              <a:gd name="adj1" fmla="val 73103"/>
              <a:gd name="adj2" fmla="val 146207"/>
              <a:gd name="adj3" fmla="val 33333"/>
            </a:avLst>
          </a:prstGeom>
          <a:gradFill rotWithShape="0">
            <a:gsLst>
              <a:gs pos="0">
                <a:srgbClr val="FFFFFF"/>
              </a:gs>
              <a:gs pos="100000">
                <a:srgbClr val="B6DDE8"/>
              </a:gs>
            </a:gsLst>
            <a:lin ang="5400000" scaled="1"/>
          </a:gradFill>
          <a:ln w="12700">
            <a:solidFill>
              <a:srgbClr val="00B0F0"/>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57356" y="428604"/>
            <a:ext cx="685804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Используемые в комплексе </a:t>
            </a:r>
            <a:r>
              <a:rPr kumimoji="0" lang="ru-RU"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здоровьесберегающие</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технологии,  формируют у ребенка стойкую мотивацию на здоровый образ жизни.</a:t>
            </a:r>
          </a:p>
          <a:p>
            <a:pPr marL="0" marR="0" lvl="0" indent="0" algn="just" defTabSz="914400" rtl="0" eaLnBrk="1" fontAlgn="base" latinLnBrk="0" hangingPunct="1">
              <a:lnSpc>
                <a:spcPct val="100000"/>
              </a:lnSpc>
              <a:spcBef>
                <a:spcPct val="0"/>
              </a:spcBef>
              <a:spcAft>
                <a:spcPct val="0"/>
              </a:spcAft>
              <a:buClrTx/>
              <a:buSzTx/>
              <a:buFontTx/>
              <a:buNone/>
              <a:tabLst/>
            </a:pPr>
            <a:r>
              <a:rPr lang="ru-RU" sz="1600" dirty="0" smtClean="0">
                <a:solidFill>
                  <a:srgbClr val="000000"/>
                </a:solidFill>
                <a:latin typeface="Times New Roman" pitchFamily="18" charset="0"/>
                <a:ea typeface="Times New Roman" pitchFamily="18" charset="0"/>
                <a:cs typeface="Times New Roman" pitchFamily="18" charset="0"/>
              </a:rPr>
              <a:t>      Подготовка к здоровому образу жизни ребенка на основе </a:t>
            </a:r>
            <a:r>
              <a:rPr lang="ru-RU" sz="1600" dirty="0" err="1" smtClean="0">
                <a:solidFill>
                  <a:srgbClr val="000000"/>
                </a:solidFill>
                <a:latin typeface="Times New Roman" pitchFamily="18" charset="0"/>
                <a:ea typeface="Times New Roman" pitchFamily="18" charset="0"/>
                <a:cs typeface="Times New Roman" pitchFamily="18" charset="0"/>
              </a:rPr>
              <a:t>здоровьесберегающих</a:t>
            </a:r>
            <a:r>
              <a:rPr lang="ru-RU" sz="1600" dirty="0" smtClean="0">
                <a:solidFill>
                  <a:srgbClr val="000000"/>
                </a:solidFill>
                <a:latin typeface="Times New Roman" pitchFamily="18" charset="0"/>
                <a:ea typeface="Times New Roman" pitchFamily="18" charset="0"/>
                <a:cs typeface="Times New Roman" pitchFamily="18" charset="0"/>
              </a:rPr>
              <a:t> технологий является приоритетным направлением в деятельности  нашего дошкольного учреждения. </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Рисунок 3" descr="F:\подвижные игры\DSCN4410.JPG"/>
          <p:cNvPicPr/>
          <p:nvPr/>
        </p:nvPicPr>
        <p:blipFill>
          <a:blip r:embed="rId3" cstate="print"/>
          <a:srcRect l="10297" t="16897"/>
          <a:stretch>
            <a:fillRect/>
          </a:stretch>
        </p:blipFill>
        <p:spPr bwMode="auto">
          <a:xfrm>
            <a:off x="428596" y="2643182"/>
            <a:ext cx="4214842" cy="3143272"/>
          </a:xfrm>
          <a:prstGeom prst="rect">
            <a:avLst/>
          </a:prstGeom>
          <a:ln>
            <a:noFill/>
          </a:ln>
          <a:effectLst>
            <a:softEdge rad="112500"/>
          </a:effectLst>
        </p:spPr>
      </p:pic>
      <p:pic>
        <p:nvPicPr>
          <p:cNvPr id="1026" name="Picture 2" descr="D:\Мама\дети\detia-741.gif"/>
          <p:cNvPicPr>
            <a:picLocks noChangeAspect="1" noChangeArrowheads="1" noCrop="1"/>
          </p:cNvPicPr>
          <p:nvPr/>
        </p:nvPicPr>
        <p:blipFill>
          <a:blip r:embed="rId4"/>
          <a:srcRect/>
          <a:stretch>
            <a:fillRect/>
          </a:stretch>
        </p:blipFill>
        <p:spPr bwMode="auto">
          <a:xfrm>
            <a:off x="8205695" y="5773737"/>
            <a:ext cx="938305" cy="1084263"/>
          </a:xfrm>
          <a:prstGeom prst="rect">
            <a:avLst/>
          </a:prstGeom>
          <a:noFill/>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643182"/>
            <a:ext cx="4195127" cy="314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Из кинофильма - Усатый Нянь.mp3">
            <a:hlinkClick r:id="" action="ppaction://media"/>
          </p:cNvPr>
          <p:cNvPicPr>
            <a:picLocks noRot="1" noChangeAspect="1"/>
          </p:cNvPicPr>
          <p:nvPr>
            <a:audioFile r:link="rId1"/>
          </p:nvPr>
        </p:nvPicPr>
        <p:blipFill>
          <a:blip r:embed="rId6"/>
          <a:stretch>
            <a:fillRect/>
          </a:stretch>
        </p:blipFill>
        <p:spPr>
          <a:xfrm>
            <a:off x="642910" y="6000768"/>
            <a:ext cx="304800" cy="295276"/>
          </a:xfrm>
          <a:prstGeom prst="rect">
            <a:avLst/>
          </a:prstGeom>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5" showWhenStopped="0">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285852" y="285728"/>
            <a:ext cx="757242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latin typeface="Times New Roman" pitchFamily="18" charset="0"/>
                <a:ea typeface="Times New Roman" pitchFamily="18" charset="0"/>
                <a:cs typeface="Times New Roman" pitchFamily="18" charset="0"/>
              </a:rPr>
              <a:t>Технологии сохранения и стимулирования здоровья</a:t>
            </a:r>
          </a:p>
        </p:txBody>
      </p:sp>
      <p:sp>
        <p:nvSpPr>
          <p:cNvPr id="5" name="Rectangle 1"/>
          <p:cNvSpPr>
            <a:spLocks noChangeArrowheads="1"/>
          </p:cNvSpPr>
          <p:nvPr/>
        </p:nvSpPr>
        <p:spPr bwMode="auto">
          <a:xfrm>
            <a:off x="2643174" y="857232"/>
            <a:ext cx="3929090"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Физкультурная  минутка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2049" name="Rectangle 1"/>
          <p:cNvSpPr>
            <a:spLocks noChangeArrowheads="1"/>
          </p:cNvSpPr>
          <p:nvPr/>
        </p:nvSpPr>
        <p:spPr bwMode="auto">
          <a:xfrm>
            <a:off x="642910" y="5286388"/>
            <a:ext cx="807249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Проводится педагогами во время занятий в течении 2-5 минут,  по мере утомляемости детей.  </a:t>
            </a: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lang="ru-RU" sz="1400" dirty="0" smtClean="0">
                <a:latin typeface="Times New Roman" pitchFamily="18" charset="0"/>
                <a:ea typeface="Times New Roman" pitchFamily="18" charset="0"/>
                <a:cs typeface="Times New Roman" pitchFamily="18" charset="0"/>
              </a:rPr>
              <a:t>Она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предупреждает утомление, восстанавливает  умственную работоспособность,</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улучшает    кровообращение, снимает утомляемость, активизирует мышление, создает    положительные эмоции и повышает интерес к   занятиям.</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D:\ФОТО\Изображение 024.jpg"/>
          <p:cNvPicPr/>
          <p:nvPr/>
        </p:nvPicPr>
        <p:blipFill>
          <a:blip r:embed="rId2" cstate="print"/>
          <a:srcRect l="5772" t="12607" r="14057"/>
          <a:stretch>
            <a:fillRect/>
          </a:stretch>
        </p:blipFill>
        <p:spPr bwMode="auto">
          <a:xfrm>
            <a:off x="2285984" y="1357298"/>
            <a:ext cx="4762500" cy="3895725"/>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14480" y="357166"/>
            <a:ext cx="6715172"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Самостоятельная  двигательная  активность детей</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7" name="Рисунок 6" descr="D:\Documents and Settings\admin\Рабочий стол\фото\Изображение 020.jpg"/>
          <p:cNvPicPr/>
          <p:nvPr/>
        </p:nvPicPr>
        <p:blipFill>
          <a:blip r:embed="rId2" cstate="print"/>
          <a:srcRect l="12827" t="14612" r="13896" b="9824"/>
          <a:stretch>
            <a:fillRect/>
          </a:stretch>
        </p:blipFill>
        <p:spPr bwMode="auto">
          <a:xfrm>
            <a:off x="714348" y="1500174"/>
            <a:ext cx="4143404" cy="3214710"/>
          </a:xfrm>
          <a:prstGeom prst="rect">
            <a:avLst/>
          </a:prstGeom>
          <a:ln>
            <a:noFill/>
          </a:ln>
          <a:effectLst>
            <a:softEdge rad="112500"/>
          </a:effectLst>
        </p:spPr>
      </p:pic>
      <p:pic>
        <p:nvPicPr>
          <p:cNvPr id="1027" name="Picture 3" descr="D:\Мама\detia-24.gif"/>
          <p:cNvPicPr>
            <a:picLocks noChangeAspect="1" noChangeArrowheads="1" noCrop="1"/>
          </p:cNvPicPr>
          <p:nvPr/>
        </p:nvPicPr>
        <p:blipFill>
          <a:blip r:embed="rId3"/>
          <a:srcRect/>
          <a:stretch>
            <a:fillRect/>
          </a:stretch>
        </p:blipFill>
        <p:spPr bwMode="auto">
          <a:xfrm>
            <a:off x="2214546" y="4857760"/>
            <a:ext cx="1285884" cy="1411336"/>
          </a:xfrm>
          <a:prstGeom prst="rect">
            <a:avLst/>
          </a:prstGeom>
          <a:noFill/>
        </p:spPr>
      </p:pic>
      <p:pic>
        <p:nvPicPr>
          <p:cNvPr id="8" name="Picture 3" descr="G:\DCIM\100PHOTO\SAM_2613.JPG"/>
          <p:cNvPicPr>
            <a:picLocks noChangeAspect="1" noChangeArrowheads="1"/>
          </p:cNvPicPr>
          <p:nvPr/>
        </p:nvPicPr>
        <p:blipFill>
          <a:blip r:embed="rId4"/>
          <a:srcRect/>
          <a:stretch>
            <a:fillRect/>
          </a:stretch>
        </p:blipFill>
        <p:spPr bwMode="auto">
          <a:xfrm>
            <a:off x="714347" y="1500174"/>
            <a:ext cx="4286855" cy="3214710"/>
          </a:xfrm>
          <a:prstGeom prst="rect">
            <a:avLst/>
          </a:prstGeom>
          <a:ln>
            <a:noFill/>
          </a:ln>
          <a:effectLst>
            <a:softEdge rad="112500"/>
          </a:effectLst>
        </p:spPr>
      </p:pic>
      <p:pic>
        <p:nvPicPr>
          <p:cNvPr id="9" name="Picture 2" descr="C:\Users\Дашулька\Desktop\физ уголок\100PHOTO\SAM_2598.JPG"/>
          <p:cNvPicPr>
            <a:picLocks noChangeAspect="1" noChangeArrowheads="1"/>
          </p:cNvPicPr>
          <p:nvPr/>
        </p:nvPicPr>
        <p:blipFill>
          <a:blip r:embed="rId5"/>
          <a:srcRect/>
          <a:stretch>
            <a:fillRect/>
          </a:stretch>
        </p:blipFill>
        <p:spPr bwMode="auto">
          <a:xfrm>
            <a:off x="5072066" y="1500174"/>
            <a:ext cx="3554414" cy="4740345"/>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6" descr="SDC13670.JPG"/>
          <p:cNvPicPr>
            <a:picLocks noChangeAspect="1"/>
          </p:cNvPicPr>
          <p:nvPr/>
        </p:nvPicPr>
        <p:blipFill>
          <a:blip r:embed="rId2"/>
          <a:stretch>
            <a:fillRect/>
          </a:stretch>
        </p:blipFill>
        <p:spPr>
          <a:xfrm>
            <a:off x="1571604" y="1428736"/>
            <a:ext cx="6498167" cy="4873625"/>
          </a:xfrm>
          <a:prstGeom prst="rect">
            <a:avLst/>
          </a:prstGeom>
          <a:ln>
            <a:noFill/>
          </a:ln>
          <a:effectLst>
            <a:softEdge rad="112500"/>
          </a:effectLst>
        </p:spPr>
      </p:pic>
      <p:sp>
        <p:nvSpPr>
          <p:cNvPr id="3" name="Rectangle 1"/>
          <p:cNvSpPr>
            <a:spLocks noChangeArrowheads="1"/>
          </p:cNvSpPr>
          <p:nvPr/>
        </p:nvSpPr>
        <p:spPr bwMode="auto">
          <a:xfrm>
            <a:off x="1643042" y="500042"/>
            <a:ext cx="6715172"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Самостоятельная  двигательная деятельность детей</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Рисунок 3" descr="C:\Users\Алексеич\Pictures\подвижные игры\DSCN4431.JPG"/>
          <p:cNvPicPr/>
          <p:nvPr/>
        </p:nvPicPr>
        <p:blipFill rotWithShape="1">
          <a:blip r:embed="rId3" cstate="print">
            <a:extLst>
              <a:ext uri="{28A0092B-C50C-407E-A947-70E740481C1C}">
                <a14:useLocalDpi xmlns:a14="http://schemas.microsoft.com/office/drawing/2010/main" val="0"/>
              </a:ext>
            </a:extLst>
          </a:blip>
          <a:srcRect l="6089" b="23628"/>
          <a:stretch/>
        </p:blipFill>
        <p:spPr bwMode="auto">
          <a:xfrm>
            <a:off x="1285852" y="1357298"/>
            <a:ext cx="7170020" cy="4929222"/>
          </a:xfrm>
          <a:prstGeom prst="rect">
            <a:avLst/>
          </a:prstGeom>
          <a:ln>
            <a:noFill/>
          </a:ln>
          <a:effectLst>
            <a:softEdge rad="112500"/>
          </a:effectLst>
          <a:extLst>
            <a:ext uri="{53640926-AAD7-44D8-BBD7-CCE9431645EC}">
              <a14:shadowObscured xmlns:a14="http://schemas.microsoft.com/office/drawing/2010/main"/>
            </a:ext>
          </a:extLst>
        </p:spPr>
      </p:pic>
      <p:pic>
        <p:nvPicPr>
          <p:cNvPr id="5" name="Рисунок 4" descr="D:\ФОТО\Изображение 239.jpg"/>
          <p:cNvPicPr/>
          <p:nvPr/>
        </p:nvPicPr>
        <p:blipFill>
          <a:blip r:embed="rId4" cstate="print">
            <a:lum bright="10000"/>
          </a:blip>
          <a:srcRect l="16034" t="14530"/>
          <a:stretch>
            <a:fillRect/>
          </a:stretch>
        </p:blipFill>
        <p:spPr bwMode="auto">
          <a:xfrm>
            <a:off x="1214414" y="1357298"/>
            <a:ext cx="7286676" cy="5072098"/>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Изображение 245.jpg"/>
          <p:cNvPicPr/>
          <p:nvPr/>
        </p:nvPicPr>
        <p:blipFill>
          <a:blip r:embed="rId2" cstate="print"/>
          <a:srcRect t="23831"/>
          <a:stretch>
            <a:fillRect/>
          </a:stretch>
        </p:blipFill>
        <p:spPr bwMode="auto">
          <a:xfrm>
            <a:off x="1857356" y="428604"/>
            <a:ext cx="5940425" cy="6030076"/>
          </a:xfrm>
          <a:prstGeom prst="rect">
            <a:avLst/>
          </a:prstGeom>
          <a:ln>
            <a:noFill/>
          </a:ln>
          <a:effectLst>
            <a:softEdge rad="112500"/>
          </a:effectLst>
        </p:spPr>
      </p:pic>
      <p:pic>
        <p:nvPicPr>
          <p:cNvPr id="3" name="Рисунок 2" descr="D:\ФОТО\Изображение 247.jpg"/>
          <p:cNvPicPr/>
          <p:nvPr/>
        </p:nvPicPr>
        <p:blipFill>
          <a:blip r:embed="rId3" cstate="print"/>
          <a:srcRect/>
          <a:stretch>
            <a:fillRect/>
          </a:stretch>
        </p:blipFill>
        <p:spPr bwMode="auto">
          <a:xfrm>
            <a:off x="1000100" y="428604"/>
            <a:ext cx="7715304" cy="600079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Описание: K:\фото олимпиада\Изображение 013.jpg"/>
          <p:cNvPicPr/>
          <p:nvPr/>
        </p:nvPicPr>
        <p:blipFill>
          <a:blip r:embed="rId2"/>
          <a:srcRect/>
          <a:stretch>
            <a:fillRect/>
          </a:stretch>
        </p:blipFill>
        <p:spPr bwMode="auto">
          <a:xfrm>
            <a:off x="642910" y="500042"/>
            <a:ext cx="7910540" cy="5786478"/>
          </a:xfrm>
          <a:prstGeom prst="rect">
            <a:avLst/>
          </a:prstGeom>
          <a:ln>
            <a:noFill/>
          </a:ln>
          <a:effectLst>
            <a:softEdge rad="112500"/>
          </a:effectLst>
        </p:spPr>
      </p:pic>
      <p:pic>
        <p:nvPicPr>
          <p:cNvPr id="1026" name="Picture 2"/>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545598" y="188711"/>
            <a:ext cx="8346881" cy="6264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60" y="1500174"/>
            <a:ext cx="4786346" cy="857256"/>
          </a:xfrm>
        </p:spPr>
        <p:txBody>
          <a:bodyPr>
            <a:normAutofit fontScale="90000"/>
          </a:bodyPr>
          <a:lstStyle/>
          <a:p>
            <a:pPr lvl="0"/>
            <a:r>
              <a:rPr lang="ru-RU" sz="2700" b="1" dirty="0" smtClean="0">
                <a:solidFill>
                  <a:srgbClr val="C00000"/>
                </a:solidFill>
                <a:latin typeface="Times New Roman" pitchFamily="18" charset="0"/>
                <a:ea typeface="Times New Roman" pitchFamily="18" charset="0"/>
                <a:cs typeface="Times New Roman" pitchFamily="18" charset="0"/>
              </a:rPr>
              <a:t/>
            </a:r>
            <a:br>
              <a:rPr lang="ru-RU" sz="2700" b="1" dirty="0" smtClean="0">
                <a:solidFill>
                  <a:srgbClr val="C00000"/>
                </a:solidFill>
                <a:latin typeface="Times New Roman" pitchFamily="18" charset="0"/>
                <a:ea typeface="Times New Roman" pitchFamily="18" charset="0"/>
                <a:cs typeface="Times New Roman" pitchFamily="18" charset="0"/>
              </a:rPr>
            </a:br>
            <a:r>
              <a:rPr lang="ru-RU" sz="2700" b="1" dirty="0" smtClean="0">
                <a:solidFill>
                  <a:srgbClr val="C00000"/>
                </a:solidFill>
                <a:latin typeface="Times New Roman" pitchFamily="18" charset="0"/>
                <a:ea typeface="Times New Roman" pitchFamily="18" charset="0"/>
                <a:cs typeface="Times New Roman" pitchFamily="18" charset="0"/>
              </a:rPr>
              <a:t>Актуальность  проекта</a:t>
            </a:r>
            <a:r>
              <a:rPr lang="ru-RU" b="1" dirty="0" smtClean="0">
                <a:solidFill>
                  <a:srgbClr val="C00000"/>
                </a:solidFill>
                <a:ea typeface="Times New Roman" pitchFamily="18" charset="0"/>
                <a:cs typeface="Times New Roman" pitchFamily="18" charset="0"/>
              </a:rPr>
              <a:t/>
            </a:r>
            <a:br>
              <a:rPr lang="ru-RU" b="1" dirty="0" smtClean="0">
                <a:solidFill>
                  <a:srgbClr val="C00000"/>
                </a:solidFill>
                <a:ea typeface="Times New Roman" pitchFamily="18" charset="0"/>
                <a:cs typeface="Times New Roman" pitchFamily="18" charset="0"/>
              </a:rPr>
            </a:br>
            <a:endParaRPr lang="ru-RU" dirty="0"/>
          </a:p>
        </p:txBody>
      </p:sp>
      <p:sp>
        <p:nvSpPr>
          <p:cNvPr id="17409" name="Rectangle 1"/>
          <p:cNvSpPr>
            <a:spLocks noChangeArrowheads="1"/>
          </p:cNvSpPr>
          <p:nvPr/>
        </p:nvSpPr>
        <p:spPr bwMode="auto">
          <a:xfrm>
            <a:off x="928662" y="2143116"/>
            <a:ext cx="778671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современном обществе проблема сохранения и укрепления здоровья детей является  как никогда актуальной. Это объясняется тем, что к ним предъявляются  весьма высокие требования, соответствовать которым могут только здоровые дети.</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Проблема эффективности физического воспитания детей дошкольного возраста является чрезвычайно важной, так как именно  в этот возрастной период  закладываются основы  здоровья, гармоничного физического развития, приобретаются двигательные  умения и навыки. Потребность в активных, разнообразных движениях является отличительной  особенностью  дошкольников.  </a:t>
            </a:r>
          </a:p>
          <a:p>
            <a:pPr algn="just" eaLnBrk="0" fontAlgn="base" hangingPunct="0">
              <a:spcBef>
                <a:spcPct val="0"/>
              </a:spcBef>
              <a:spcAft>
                <a:spcPct val="0"/>
              </a:spcAft>
            </a:pPr>
            <a:r>
              <a:rPr lang="ru-RU" sz="1600" dirty="0" smtClean="0">
                <a:latin typeface="Times New Roman" pitchFamily="18" charset="0"/>
                <a:ea typeface="Times New Roman" pitchFamily="18" charset="0"/>
                <a:cs typeface="Times New Roman" pitchFamily="18" charset="0"/>
              </a:rPr>
              <a:t>     Если мы научим детей с самого раннего возраста ценить, беречь и укреплять свое здоровье, если мы будем личным примером демонстрировать здоровый образ жизни, то только в этом случае можно надеяться, что будущие поколения будут более здоровы и развиты не только личностно, интеллектуально, духовно, но и физически. </a:t>
            </a: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Здоровье </a:t>
            </a: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это состояние  полного физического, душевного и социального благополучия, а не только отсутствие болезней и физических дефектов</a:t>
            </a: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определение Всемирной организации здравоохранения.</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ndParaRPr>
          </a:p>
        </p:txBody>
      </p:sp>
      <p:sp>
        <p:nvSpPr>
          <p:cNvPr id="5" name="Rectangle 1"/>
          <p:cNvSpPr>
            <a:spLocks noChangeArrowheads="1"/>
          </p:cNvSpPr>
          <p:nvPr/>
        </p:nvSpPr>
        <p:spPr bwMode="auto">
          <a:xfrm>
            <a:off x="1857356" y="428604"/>
            <a:ext cx="692945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Забота о здоровье – это важнейший труд воспитателя. От жизнедеятельности, бодрости детей зависит их духовная жизнь, мировоззрение, умственное развитие, прочность знаний, вера в свои силы...</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А. Сухомлинский</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Picture 4" descr="D:\Мама\картинки оспорте\45a3a38ebb68adf205f9aaf34b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749523" y="5786454"/>
            <a:ext cx="1394477" cy="1071546"/>
          </a:xfrm>
          <a:prstGeom prst="rect">
            <a:avLst/>
          </a:prstGeom>
          <a:noFill/>
        </p:spPr>
      </p:pic>
    </p:spTree>
  </p:cSld>
  <p:clrMapOvr>
    <a:masterClrMapping/>
  </p:clrMapOvr>
  <p:transition spd="slow">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0232" y="428604"/>
            <a:ext cx="5857916" cy="707886"/>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Ежедневные подвижные и спортивные игры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на свежем воздухе </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6" name="Рисунок 5" descr="F:\подвижные игры\DSCN4419.JPG"/>
          <p:cNvPicPr/>
          <p:nvPr/>
        </p:nvPicPr>
        <p:blipFill>
          <a:blip r:embed="rId2" cstate="print"/>
          <a:srcRect t="15154"/>
          <a:stretch>
            <a:fillRect/>
          </a:stretch>
        </p:blipFill>
        <p:spPr bwMode="auto">
          <a:xfrm>
            <a:off x="571472" y="2357430"/>
            <a:ext cx="4214842" cy="2799762"/>
          </a:xfrm>
          <a:prstGeom prst="rect">
            <a:avLst/>
          </a:prstGeom>
          <a:ln>
            <a:noFill/>
          </a:ln>
          <a:effectLst>
            <a:softEdge rad="112500"/>
          </a:effectLst>
        </p:spPr>
      </p:pic>
      <p:pic>
        <p:nvPicPr>
          <p:cNvPr id="8" name="Рисунок 7" descr="F:\подвижные игры\DSCN4427.JPG"/>
          <p:cNvPicPr/>
          <p:nvPr/>
        </p:nvPicPr>
        <p:blipFill>
          <a:blip r:embed="rId3" cstate="print"/>
          <a:srcRect r="9267" b="20328"/>
          <a:stretch>
            <a:fillRect/>
          </a:stretch>
        </p:blipFill>
        <p:spPr bwMode="auto">
          <a:xfrm>
            <a:off x="5076706" y="4018350"/>
            <a:ext cx="3676398" cy="2524840"/>
          </a:xfrm>
          <a:prstGeom prst="rect">
            <a:avLst/>
          </a:prstGeom>
          <a:ln>
            <a:noFill/>
          </a:ln>
          <a:effectLst>
            <a:softEdge rad="112500"/>
          </a:effectLst>
        </p:spPr>
      </p:pic>
      <p:pic>
        <p:nvPicPr>
          <p:cNvPr id="9" name="Рисунок 8" descr="C:\Documents and Settings\Admin\Рабочий стол\фото\P1030784.JPG"/>
          <p:cNvPicPr/>
          <p:nvPr/>
        </p:nvPicPr>
        <p:blipFill>
          <a:blip r:embed="rId4" cstate="print"/>
          <a:srcRect/>
          <a:stretch>
            <a:fillRect/>
          </a:stretch>
        </p:blipFill>
        <p:spPr bwMode="auto">
          <a:xfrm>
            <a:off x="4929190" y="1136490"/>
            <a:ext cx="3819274" cy="2864014"/>
          </a:xfrm>
          <a:prstGeom prst="rect">
            <a:avLst/>
          </a:prstGeom>
          <a:ln>
            <a:noFill/>
          </a:ln>
          <a:effectLst>
            <a:softEdge rad="112500"/>
          </a:effectLst>
        </p:spPr>
      </p:pic>
      <p:sp>
        <p:nvSpPr>
          <p:cNvPr id="10" name="Прямоугольник 9"/>
          <p:cNvSpPr/>
          <p:nvPr/>
        </p:nvSpPr>
        <p:spPr>
          <a:xfrm>
            <a:off x="714348" y="1571612"/>
            <a:ext cx="3929090" cy="646331"/>
          </a:xfrm>
          <a:prstGeom prst="rect">
            <a:avLst/>
          </a:prstGeom>
        </p:spPr>
        <p:txBody>
          <a:bodyPr wrap="square">
            <a:spAutoFit/>
          </a:bodyPr>
          <a:lstStyle/>
          <a:p>
            <a:pPr algn="ctr"/>
            <a:r>
              <a:rPr lang="ru-RU" dirty="0" smtClean="0">
                <a:latin typeface="Times New Roman" pitchFamily="18" charset="0"/>
                <a:cs typeface="Times New Roman" pitchFamily="18" charset="0"/>
              </a:rPr>
              <a:t>На прогулке каждый день</a:t>
            </a:r>
          </a:p>
          <a:p>
            <a:pPr algn="ctr"/>
            <a:r>
              <a:rPr lang="ru-RU" dirty="0" smtClean="0">
                <a:latin typeface="Times New Roman" pitchFamily="18" charset="0"/>
                <a:cs typeface="Times New Roman" pitchFamily="18" charset="0"/>
              </a:rPr>
              <a:t>Нам играть совсем не лень. </a:t>
            </a:r>
          </a:p>
        </p:txBody>
      </p:sp>
      <p:pic>
        <p:nvPicPr>
          <p:cNvPr id="7170" name="Picture 2" descr="D:\Мама\sporta-1344.gif"/>
          <p:cNvPicPr>
            <a:picLocks noChangeAspect="1" noChangeArrowheads="1" noCrop="1"/>
          </p:cNvPicPr>
          <p:nvPr/>
        </p:nvPicPr>
        <p:blipFill>
          <a:blip r:embed="rId5"/>
          <a:srcRect/>
          <a:stretch>
            <a:fillRect/>
          </a:stretch>
        </p:blipFill>
        <p:spPr bwMode="auto">
          <a:xfrm>
            <a:off x="4429124" y="5429264"/>
            <a:ext cx="928694" cy="1072420"/>
          </a:xfrm>
          <a:prstGeom prst="rect">
            <a:avLst/>
          </a:prstGeom>
          <a:noFill/>
        </p:spPr>
      </p:pic>
      <p:sp>
        <p:nvSpPr>
          <p:cNvPr id="11" name="Прямоугольник 10"/>
          <p:cNvSpPr/>
          <p:nvPr/>
        </p:nvSpPr>
        <p:spPr>
          <a:xfrm>
            <a:off x="571472" y="5214950"/>
            <a:ext cx="4071966" cy="738664"/>
          </a:xfrm>
          <a:prstGeom prst="rect">
            <a:avLst/>
          </a:prstGeom>
        </p:spPr>
        <p:txBody>
          <a:bodyPr wrap="square">
            <a:spAutoFit/>
          </a:bodyPr>
          <a:lstStyle/>
          <a:p>
            <a:pPr algn="just"/>
            <a:r>
              <a:rPr lang="ru-RU" sz="1400" dirty="0" smtClean="0">
                <a:latin typeface="Times New Roman" pitchFamily="18" charset="0"/>
                <a:cs typeface="Times New Roman" pitchFamily="18" charset="0"/>
              </a:rPr>
              <a:t>Проведение физкультурных занятий на открытом воздухе улучшает состояние здоровья  дошкольников.</a:t>
            </a:r>
            <a:endParaRPr lang="ru-RU" sz="1400"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28926" y="500042"/>
            <a:ext cx="3929090"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Наш спортивный зал</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5" name="Прямоугольник 4"/>
          <p:cNvSpPr/>
          <p:nvPr/>
        </p:nvSpPr>
        <p:spPr>
          <a:xfrm>
            <a:off x="714348" y="5643578"/>
            <a:ext cx="7858180" cy="738664"/>
          </a:xfrm>
          <a:prstGeom prst="rect">
            <a:avLst/>
          </a:prstGeom>
        </p:spPr>
        <p:txBody>
          <a:bodyPr wrap="square">
            <a:spAutoFit/>
          </a:bodyPr>
          <a:lstStyle/>
          <a:p>
            <a:pPr algn="just"/>
            <a:r>
              <a:rPr lang="ru-RU" sz="1400" dirty="0" smtClean="0">
                <a:latin typeface="Times New Roman" pitchFamily="18" charset="0"/>
                <a:cs typeface="Times New Roman" pitchFamily="18" charset="0"/>
              </a:rPr>
              <a:t>    Залогом достижения  поставленных целей  и успешного решения задач можно считать  созданную в ДОО предметно – пространственную среду, представленную физкультурным залом, в котором собрано традиционное и нетрадиционное спортивное оборудование.  </a:t>
            </a:r>
          </a:p>
        </p:txBody>
      </p:sp>
      <p:pic>
        <p:nvPicPr>
          <p:cNvPr id="4" name="Рисунок 3" descr="D:\ФОТО\Изображение 020.jpg"/>
          <p:cNvPicPr/>
          <p:nvPr/>
        </p:nvPicPr>
        <p:blipFill>
          <a:blip r:embed="rId2" cstate="print"/>
          <a:srcRect/>
          <a:stretch>
            <a:fillRect/>
          </a:stretch>
        </p:blipFill>
        <p:spPr bwMode="auto">
          <a:xfrm>
            <a:off x="1928794" y="1071546"/>
            <a:ext cx="5940425" cy="4457468"/>
          </a:xfrm>
          <a:prstGeom prst="rect">
            <a:avLst/>
          </a:prstGeom>
          <a:ln>
            <a:noFill/>
          </a:ln>
          <a:effectLst>
            <a:softEdge rad="112500"/>
          </a:effectLst>
        </p:spPr>
      </p:pic>
      <p:pic>
        <p:nvPicPr>
          <p:cNvPr id="6" name="Picture 2" descr="C:\Users\Алексеич\Desktop\SAM_2380.JPG"/>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32753" y="1071546"/>
            <a:ext cx="6138565" cy="4585034"/>
          </a:xfrm>
          <a:prstGeom prst="rect">
            <a:avLst/>
          </a:prstGeom>
          <a:ln>
            <a:noFill/>
          </a:ln>
          <a:effectLst>
            <a:softEdge rad="112500"/>
          </a:effectLst>
          <a:ex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0232" y="428604"/>
            <a:ext cx="6215106"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Спортивные уголки в каждой возрастной группе</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5" name="Прямоугольник 4"/>
          <p:cNvSpPr/>
          <p:nvPr/>
        </p:nvSpPr>
        <p:spPr>
          <a:xfrm>
            <a:off x="3286116" y="1000108"/>
            <a:ext cx="2857520" cy="584775"/>
          </a:xfrm>
          <a:prstGeom prst="rect">
            <a:avLst/>
          </a:prstGeom>
        </p:spPr>
        <p:txBody>
          <a:bodyPr wrap="square">
            <a:spAutoFit/>
          </a:bodyPr>
          <a:lstStyle/>
          <a:p>
            <a:pPr algn="ctr"/>
            <a:r>
              <a:rPr lang="ru-RU" sz="1600" dirty="0" smtClean="0">
                <a:latin typeface="Times New Roman" pitchFamily="18" charset="0"/>
                <a:cs typeface="Times New Roman" pitchFamily="18" charset="0"/>
              </a:rPr>
              <a:t>Приходите на часок</a:t>
            </a:r>
          </a:p>
          <a:p>
            <a:pPr algn="ctr"/>
            <a:r>
              <a:rPr lang="ru-RU" sz="1600" dirty="0" smtClean="0">
                <a:latin typeface="Times New Roman" pitchFamily="18" charset="0"/>
                <a:cs typeface="Times New Roman" pitchFamily="18" charset="0"/>
              </a:rPr>
              <a:t>В наш «Спортивный уголок».</a:t>
            </a:r>
          </a:p>
        </p:txBody>
      </p:sp>
      <p:sp>
        <p:nvSpPr>
          <p:cNvPr id="6" name="Прямоугольник 5"/>
          <p:cNvSpPr/>
          <p:nvPr/>
        </p:nvSpPr>
        <p:spPr>
          <a:xfrm>
            <a:off x="642910" y="5214950"/>
            <a:ext cx="8001056" cy="984885"/>
          </a:xfrm>
          <a:prstGeom prst="rect">
            <a:avLst/>
          </a:prstGeom>
        </p:spPr>
        <p:txBody>
          <a:bodyPr wrap="square">
            <a:spAutoFit/>
          </a:bodyPr>
          <a:lstStyle/>
          <a:p>
            <a:pPr algn="just"/>
            <a:r>
              <a:rPr lang="ru-RU" sz="16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Содержание предметно – пространственной  среды в ДОУ позволяет организовывать  самостоятельную двигательную деятельность таким образом, чтобы обеспечить каждому ребенку гармоничное развитие, помочь использовать резервы своего организма    для сохранения  и укрепления здоровья, обогащение двигательного опыта. </a:t>
            </a:r>
          </a:p>
        </p:txBody>
      </p:sp>
      <p:pic>
        <p:nvPicPr>
          <p:cNvPr id="8" name="Picture 2" descr="C:\Users\Дашулька\Desktop\физ уголок\100PHOTO\SAM_2633.JPG"/>
          <p:cNvPicPr>
            <a:picLocks noChangeAspect="1" noChangeArrowheads="1"/>
          </p:cNvPicPr>
          <p:nvPr/>
        </p:nvPicPr>
        <p:blipFill>
          <a:blip r:embed="rId2" cstate="print"/>
          <a:srcRect l="1230" t="12491" b="3902"/>
          <a:stretch>
            <a:fillRect/>
          </a:stretch>
        </p:blipFill>
        <p:spPr bwMode="auto">
          <a:xfrm>
            <a:off x="1785918" y="1571612"/>
            <a:ext cx="5783263" cy="3671888"/>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71472" y="5143512"/>
            <a:ext cx="807249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lang="ru-RU" sz="1400" dirty="0" smtClean="0">
                <a:latin typeface="Times New Roman" pitchFamily="18" charset="0"/>
                <a:cs typeface="Times New Roman" pitchFamily="18" charset="0"/>
              </a:rPr>
              <a:t>Проводится после дневного сна при открытых  фрамугах. Контрастное  воздушное закаливание улучшает  настроение детей, поднимает мышечный тонус. Перед началом гимнастики включается мелодичная музыка, вызывающая положительные эмоции. Под  музыку дети  просыпаются,  выполняют  упражнения  в  кроватках, проводят подвижные игры, ходьбу по «дорожкам здоровья» , корригирующую  гимнастику, пробежки из теплой комнаты в прохладную.</a:t>
            </a:r>
            <a:endParaRPr lang="ru-RU" sz="1400" dirty="0">
              <a:latin typeface="Times New Roman" pitchFamily="18" charset="0"/>
              <a:cs typeface="Times New Roman" pitchFamily="18" charset="0"/>
            </a:endParaRPr>
          </a:p>
        </p:txBody>
      </p:sp>
      <p:sp>
        <p:nvSpPr>
          <p:cNvPr id="7" name="Rectangle 1"/>
          <p:cNvSpPr>
            <a:spLocks noChangeArrowheads="1"/>
          </p:cNvSpPr>
          <p:nvPr/>
        </p:nvSpPr>
        <p:spPr bwMode="auto">
          <a:xfrm>
            <a:off x="2143108" y="357166"/>
            <a:ext cx="5286412"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Контрастное</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воздушное  закаливание</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8" name="Рисунок 7" descr="F:\Гусева\Изображение 134.jpg"/>
          <p:cNvPicPr/>
          <p:nvPr/>
        </p:nvPicPr>
        <p:blipFill>
          <a:blip r:embed="rId2" cstate="print"/>
          <a:srcRect t="14832"/>
          <a:stretch>
            <a:fillRect/>
          </a:stretch>
        </p:blipFill>
        <p:spPr bwMode="auto">
          <a:xfrm>
            <a:off x="2000232" y="928670"/>
            <a:ext cx="5715040" cy="4071966"/>
          </a:xfrm>
          <a:prstGeom prst="rect">
            <a:avLst/>
          </a:prstGeom>
          <a:ln>
            <a:noFill/>
          </a:ln>
          <a:effectLst>
            <a:softEdge rad="112500"/>
          </a:effectLst>
        </p:spPr>
      </p:pic>
      <p:pic>
        <p:nvPicPr>
          <p:cNvPr id="9" name="Рисунок 8" descr="F:\Ковалева\Изображение 261.jpg"/>
          <p:cNvPicPr/>
          <p:nvPr/>
        </p:nvPicPr>
        <p:blipFill>
          <a:blip r:embed="rId3" cstate="print"/>
          <a:srcRect t="7899" r="12058"/>
          <a:stretch>
            <a:fillRect/>
          </a:stretch>
        </p:blipFill>
        <p:spPr bwMode="auto">
          <a:xfrm>
            <a:off x="2000232" y="1000108"/>
            <a:ext cx="5643602" cy="4071966"/>
          </a:xfrm>
          <a:prstGeom prst="rect">
            <a:avLst/>
          </a:prstGeom>
          <a:ln>
            <a:noFill/>
          </a:ln>
          <a:effectLst>
            <a:softEdge rad="112500"/>
          </a:effectLst>
        </p:spPr>
      </p:pic>
      <p:pic>
        <p:nvPicPr>
          <p:cNvPr id="10" name="Рисунок 9" descr="F:\Гусева\Изображение 140.jpg"/>
          <p:cNvPicPr/>
          <p:nvPr/>
        </p:nvPicPr>
        <p:blipFill>
          <a:blip r:embed="rId4" cstate="print"/>
          <a:srcRect l="7493" t="5264"/>
          <a:stretch>
            <a:fillRect/>
          </a:stretch>
        </p:blipFill>
        <p:spPr bwMode="auto">
          <a:xfrm>
            <a:off x="2000232" y="1000108"/>
            <a:ext cx="5715040" cy="4143404"/>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43108" y="357166"/>
            <a:ext cx="5857916" cy="52322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800" b="1" dirty="0" smtClean="0">
                <a:solidFill>
                  <a:srgbClr val="006BBC"/>
                </a:solidFill>
                <a:latin typeface="Times New Roman" pitchFamily="18" charset="0"/>
                <a:ea typeface="Times New Roman" pitchFamily="18" charset="0"/>
                <a:cs typeface="Times New Roman" pitchFamily="18" charset="0"/>
              </a:rPr>
              <a:t> </a:t>
            </a:r>
            <a:r>
              <a:rPr lang="ru-RU" sz="2400" b="1" dirty="0" smtClean="0">
                <a:solidFill>
                  <a:srgbClr val="006BBC"/>
                </a:solidFill>
                <a:latin typeface="Times New Roman" pitchFamily="18" charset="0"/>
                <a:ea typeface="Times New Roman" pitchFamily="18" charset="0"/>
                <a:cs typeface="Times New Roman" pitchFamily="18" charset="0"/>
              </a:rPr>
              <a:t>Контрастное  воздушное закаливание</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3" name="Рисунок 2" descr="F:\Ковалева\Изображение 250.jpg"/>
          <p:cNvPicPr/>
          <p:nvPr/>
        </p:nvPicPr>
        <p:blipFill>
          <a:blip r:embed="rId2" cstate="print"/>
          <a:srcRect l="6073" t="9478" r="6047"/>
          <a:stretch>
            <a:fillRect/>
          </a:stretch>
        </p:blipFill>
        <p:spPr bwMode="auto">
          <a:xfrm>
            <a:off x="4214810" y="1285860"/>
            <a:ext cx="4572032" cy="3714776"/>
          </a:xfrm>
          <a:prstGeom prst="rect">
            <a:avLst/>
          </a:prstGeom>
          <a:ln>
            <a:noFill/>
          </a:ln>
          <a:effectLst>
            <a:softEdge rad="112500"/>
          </a:effectLst>
        </p:spPr>
      </p:pic>
      <p:sp>
        <p:nvSpPr>
          <p:cNvPr id="5" name="Прямоугольник 4"/>
          <p:cNvSpPr/>
          <p:nvPr/>
        </p:nvSpPr>
        <p:spPr>
          <a:xfrm>
            <a:off x="4786314" y="5214950"/>
            <a:ext cx="3929090" cy="646331"/>
          </a:xfrm>
          <a:prstGeom prst="rect">
            <a:avLst/>
          </a:prstGeom>
        </p:spPr>
        <p:txBody>
          <a:bodyPr wrap="square">
            <a:spAutoFit/>
          </a:bodyPr>
          <a:lstStyle/>
          <a:p>
            <a:pPr algn="ctr"/>
            <a:r>
              <a:rPr lang="ru-RU" dirty="0" smtClean="0">
                <a:latin typeface="Times New Roman" pitchFamily="18" charset="0"/>
                <a:cs typeface="Times New Roman" pitchFamily="18" charset="0"/>
              </a:rPr>
              <a:t>Мы все </a:t>
            </a:r>
            <a:r>
              <a:rPr lang="ru-RU" dirty="0" err="1" smtClean="0">
                <a:latin typeface="Times New Roman" pitchFamily="18" charset="0"/>
                <a:cs typeface="Times New Roman" pitchFamily="18" charset="0"/>
              </a:rPr>
              <a:t>дружненько</a:t>
            </a:r>
            <a:r>
              <a:rPr lang="ru-RU" dirty="0" smtClean="0">
                <a:latin typeface="Times New Roman" pitchFamily="18" charset="0"/>
                <a:cs typeface="Times New Roman" pitchFamily="18" charset="0"/>
              </a:rPr>
              <a:t> проснулись,</a:t>
            </a:r>
          </a:p>
          <a:p>
            <a:pPr algn="ctr"/>
            <a:r>
              <a:rPr lang="ru-RU" dirty="0" smtClean="0">
                <a:latin typeface="Times New Roman" pitchFamily="18" charset="0"/>
                <a:cs typeface="Times New Roman" pitchFamily="18" charset="0"/>
              </a:rPr>
              <a:t>Улыбнулись, потянулись,… </a:t>
            </a:r>
            <a:endParaRPr lang="ru-RU" dirty="0">
              <a:latin typeface="Times New Roman" pitchFamily="18" charset="0"/>
              <a:cs typeface="Times New Roman" pitchFamily="18" charset="0"/>
            </a:endParaRPr>
          </a:p>
        </p:txBody>
      </p:sp>
      <p:pic>
        <p:nvPicPr>
          <p:cNvPr id="7" name="Рисунок 6" descr="F:\шевченко\Изображение 191.jpg"/>
          <p:cNvPicPr/>
          <p:nvPr/>
        </p:nvPicPr>
        <p:blipFill>
          <a:blip r:embed="rId3" cstate="print"/>
          <a:srcRect/>
          <a:stretch>
            <a:fillRect/>
          </a:stretch>
        </p:blipFill>
        <p:spPr bwMode="auto">
          <a:xfrm rot="5400000">
            <a:off x="214282" y="2071678"/>
            <a:ext cx="4286280" cy="3571900"/>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43108" y="357166"/>
            <a:ext cx="5857916" cy="52322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800" b="1" dirty="0" smtClean="0">
                <a:solidFill>
                  <a:srgbClr val="006BBC"/>
                </a:solidFill>
                <a:latin typeface="Times New Roman" pitchFamily="18" charset="0"/>
                <a:ea typeface="Times New Roman" pitchFamily="18" charset="0"/>
                <a:cs typeface="Times New Roman" pitchFamily="18" charset="0"/>
              </a:rPr>
              <a:t> </a:t>
            </a:r>
            <a:r>
              <a:rPr lang="ru-RU" sz="2400" b="1" dirty="0" smtClean="0">
                <a:solidFill>
                  <a:srgbClr val="006BBC"/>
                </a:solidFill>
                <a:latin typeface="Times New Roman" pitchFamily="18" charset="0"/>
                <a:ea typeface="Times New Roman" pitchFamily="18" charset="0"/>
                <a:cs typeface="Times New Roman" pitchFamily="18" charset="0"/>
              </a:rPr>
              <a:t>Обтирание тела сухой варежкой</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3" name="Рисунок 2" descr="D:\ФОТО\Изображение 262.jpg"/>
          <p:cNvPicPr/>
          <p:nvPr/>
        </p:nvPicPr>
        <p:blipFill>
          <a:blip r:embed="rId2" cstate="print">
            <a:lum bright="10000"/>
          </a:blip>
          <a:srcRect l="11865" t="21988" r="12934" b="13248"/>
          <a:stretch>
            <a:fillRect/>
          </a:stretch>
        </p:blipFill>
        <p:spPr bwMode="auto">
          <a:xfrm>
            <a:off x="1547664" y="1196752"/>
            <a:ext cx="6984776" cy="4390950"/>
          </a:xfrm>
          <a:prstGeom prst="rect">
            <a:avLst/>
          </a:prstGeom>
          <a:ln>
            <a:noFill/>
          </a:ln>
          <a:effectLst>
            <a:softEdge rad="112500"/>
          </a:effectLst>
        </p:spPr>
      </p:pic>
      <p:sp>
        <p:nvSpPr>
          <p:cNvPr id="4" name="Прямоугольник 3"/>
          <p:cNvSpPr/>
          <p:nvPr/>
        </p:nvSpPr>
        <p:spPr>
          <a:xfrm>
            <a:off x="2786050" y="5715016"/>
            <a:ext cx="3929090" cy="369332"/>
          </a:xfrm>
          <a:prstGeom prst="rect">
            <a:avLst/>
          </a:prstGeom>
        </p:spPr>
        <p:txBody>
          <a:bodyPr wrap="square">
            <a:spAutoFit/>
          </a:bodyPr>
          <a:lstStyle/>
          <a:p>
            <a:pPr algn="ctr"/>
            <a:r>
              <a:rPr lang="ru-RU" dirty="0" smtClean="0">
                <a:latin typeface="Times New Roman" pitchFamily="18" charset="0"/>
                <a:cs typeface="Times New Roman" pitchFamily="18" charset="0"/>
              </a:rPr>
              <a:t>Закаляйся, если хочешь быть здоров! </a:t>
            </a:r>
            <a:endParaRPr lang="ru-RU"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43174" y="428604"/>
            <a:ext cx="4500594"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Ритмическая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38913" name="Rectangle 1"/>
          <p:cNvSpPr>
            <a:spLocks noChangeArrowheads="1"/>
          </p:cNvSpPr>
          <p:nvPr/>
        </p:nvSpPr>
        <p:spPr bwMode="auto">
          <a:xfrm>
            <a:off x="1403648" y="5661248"/>
            <a:ext cx="635399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742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Необходима дошкольникам для сохранения</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природной гибкости, подвижности суставов,       музыкально – ритмических способностей.</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50" name="Picture 2" descr="D:\Мама\дети\detia-607.gif"/>
          <p:cNvPicPr>
            <a:picLocks noChangeAspect="1" noChangeArrowheads="1" noCrop="1"/>
          </p:cNvPicPr>
          <p:nvPr/>
        </p:nvPicPr>
        <p:blipFill>
          <a:blip r:embed="rId2"/>
          <a:srcRect/>
          <a:stretch>
            <a:fillRect/>
          </a:stretch>
        </p:blipFill>
        <p:spPr bwMode="auto">
          <a:xfrm>
            <a:off x="7869781" y="4450439"/>
            <a:ext cx="1214443" cy="1943109"/>
          </a:xfrm>
          <a:prstGeom prst="rect">
            <a:avLst/>
          </a:prstGeom>
          <a:noFill/>
        </p:spPr>
      </p:pic>
      <p:pic>
        <p:nvPicPr>
          <p:cNvPr id="5" name="Рисунок 4" descr="C:\Users\Алексеич\Desktop\DSCN5033.JPG"/>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l="2084" t="12821" r="3159" b="9616"/>
          <a:stretch/>
        </p:blipFill>
        <p:spPr bwMode="auto">
          <a:xfrm>
            <a:off x="1403648" y="1176604"/>
            <a:ext cx="6480719" cy="4176464"/>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p:transition spd="slow">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785918" y="857232"/>
            <a:ext cx="68580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Используется педагогами на всех видах занятий: специально  организованных и  в свободной деятельности. Особенно часто пальчиковая гимнастика              проводится  для детей  с речевыми проблемами и</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раннем  возрасте, поскольку оказывает влияние на речевые  зоны мозга; музыкально – пальчиковые  игры  используются  на музыкальных занятиях.</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1"/>
          <p:cNvSpPr>
            <a:spLocks noChangeArrowheads="1"/>
          </p:cNvSpPr>
          <p:nvPr/>
        </p:nvSpPr>
        <p:spPr bwMode="auto">
          <a:xfrm>
            <a:off x="2857488" y="428604"/>
            <a:ext cx="364333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Пальчиковая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Рисунок 3" descr="D:\ФОТО\Изображение 023.jpg"/>
          <p:cNvPicPr/>
          <p:nvPr/>
        </p:nvPicPr>
        <p:blipFill>
          <a:blip r:embed="rId2" cstate="print"/>
          <a:srcRect l="8177" t="14957" b="3847"/>
          <a:stretch>
            <a:fillRect/>
          </a:stretch>
        </p:blipFill>
        <p:spPr bwMode="auto">
          <a:xfrm>
            <a:off x="1928794" y="2071678"/>
            <a:ext cx="5957891" cy="407196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57488" y="357166"/>
            <a:ext cx="4071966"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Релаксационные упражнения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6" name="Рисунок 5" descr="F:\2\Изображение 040.jpg"/>
          <p:cNvPicPr/>
          <p:nvPr/>
        </p:nvPicPr>
        <p:blipFill>
          <a:blip r:embed="rId2" cstate="print"/>
          <a:srcRect/>
          <a:stretch>
            <a:fillRect/>
          </a:stretch>
        </p:blipFill>
        <p:spPr bwMode="auto">
          <a:xfrm>
            <a:off x="642910" y="2857496"/>
            <a:ext cx="3929090" cy="2993006"/>
          </a:xfrm>
          <a:prstGeom prst="rect">
            <a:avLst/>
          </a:prstGeom>
          <a:ln>
            <a:noFill/>
          </a:ln>
          <a:effectLst>
            <a:softEdge rad="112500"/>
          </a:effectLst>
        </p:spPr>
      </p:pic>
      <p:pic>
        <p:nvPicPr>
          <p:cNvPr id="7" name="Рисунок 6" descr="F:\2\Изображение 041.jpg"/>
          <p:cNvPicPr/>
          <p:nvPr/>
        </p:nvPicPr>
        <p:blipFill>
          <a:blip r:embed="rId3" cstate="print"/>
          <a:srcRect/>
          <a:stretch>
            <a:fillRect/>
          </a:stretch>
        </p:blipFill>
        <p:spPr bwMode="auto">
          <a:xfrm>
            <a:off x="4714876" y="2786058"/>
            <a:ext cx="3876551" cy="3051738"/>
          </a:xfrm>
          <a:prstGeom prst="rect">
            <a:avLst/>
          </a:prstGeom>
          <a:ln>
            <a:noFill/>
          </a:ln>
          <a:effectLst>
            <a:softEdge rad="112500"/>
          </a:effectLst>
        </p:spPr>
      </p:pic>
      <p:sp>
        <p:nvSpPr>
          <p:cNvPr id="29697" name="Rectangle 1"/>
          <p:cNvSpPr>
            <a:spLocks noChangeArrowheads="1"/>
          </p:cNvSpPr>
          <p:nvPr/>
        </p:nvSpPr>
        <p:spPr bwMode="auto">
          <a:xfrm>
            <a:off x="500034" y="1071546"/>
            <a:ext cx="821533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Дети дошкольного возраста нередко находятся в состоянии высокого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психоэмоционального</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возбуждения. Виной тому может быть адаптационный стресс, кризис трех лет, усталость и другие причины. Воспитатели помогают детям снять это напряжение, успокаивают их, используя игры для релаксации.</a:t>
            </a:r>
            <a:endParaRPr kumimoji="0" lang="ru-RU"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результате релаксационных упражнений  у дошкольников нормализуется эмоциональное состояние, они успокаиваются, приходят в равновесие, у них налаживается сон.</a:t>
            </a:r>
            <a:endParaRPr kumimoji="0" lang="ru-RU" sz="14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Изображение 022.jpg"/>
          <p:cNvPicPr/>
          <p:nvPr/>
        </p:nvPicPr>
        <p:blipFill>
          <a:blip r:embed="rId2" cstate="print"/>
          <a:srcRect t="6624" r="3474"/>
          <a:stretch>
            <a:fillRect/>
          </a:stretch>
        </p:blipFill>
        <p:spPr bwMode="auto">
          <a:xfrm>
            <a:off x="1643042" y="857232"/>
            <a:ext cx="6429420" cy="4929222"/>
          </a:xfrm>
          <a:prstGeom prst="rect">
            <a:avLst/>
          </a:prstGeom>
          <a:ln>
            <a:noFill/>
          </a:ln>
          <a:effectLst>
            <a:softEdge rad="112500"/>
          </a:effectLst>
        </p:spPr>
      </p:pic>
      <p:sp>
        <p:nvSpPr>
          <p:cNvPr id="3" name="Rectangle 1"/>
          <p:cNvSpPr>
            <a:spLocks noChangeArrowheads="1"/>
          </p:cNvSpPr>
          <p:nvPr/>
        </p:nvSpPr>
        <p:spPr bwMode="auto">
          <a:xfrm>
            <a:off x="2928926" y="357166"/>
            <a:ext cx="4286280"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Релаксационные</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упражнения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Прямоугольник 3"/>
          <p:cNvSpPr/>
          <p:nvPr/>
        </p:nvSpPr>
        <p:spPr>
          <a:xfrm>
            <a:off x="1571604" y="5786454"/>
            <a:ext cx="6000760" cy="646331"/>
          </a:xfrm>
          <a:prstGeom prst="rect">
            <a:avLst/>
          </a:prstGeom>
        </p:spPr>
        <p:txBody>
          <a:bodyPr wrap="square">
            <a:spAutoFit/>
          </a:bodyPr>
          <a:lstStyle/>
          <a:p>
            <a:pPr algn="r"/>
            <a:r>
              <a:rPr lang="ru-RU" dirty="0" smtClean="0">
                <a:latin typeface="Times New Roman" pitchFamily="18" charset="0"/>
                <a:cs typeface="Times New Roman" pitchFamily="18" charset="0"/>
              </a:rPr>
              <a:t>«Неправильно лечить голову без тела, а тело без души» (Сократ)</a:t>
            </a:r>
            <a:endParaRPr lang="ru-RU"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2976" y="642918"/>
            <a:ext cx="7500990" cy="2308324"/>
          </a:xfrm>
          <a:prstGeom prst="rect">
            <a:avLst/>
          </a:prstGeom>
        </p:spPr>
        <p:txBody>
          <a:bodyPr wrap="square">
            <a:spAutoFit/>
          </a:bodyPr>
          <a:lstStyle/>
          <a:p>
            <a:pPr algn="just"/>
            <a:r>
              <a:rPr lang="ru-RU" sz="1600" dirty="0" smtClean="0">
                <a:latin typeface="Times New Roman" pitchFamily="18" charset="0"/>
                <a:cs typeface="Times New Roman" pitchFamily="18" charset="0"/>
              </a:rPr>
              <a:t>         На современном этапе развития общества в ДОО уделяется большое внимание  </a:t>
            </a:r>
            <a:r>
              <a:rPr lang="ru-RU" sz="1600" dirty="0" err="1" smtClean="0">
                <a:latin typeface="Times New Roman" pitchFamily="18" charset="0"/>
                <a:cs typeface="Times New Roman" pitchFamily="18" charset="0"/>
              </a:rPr>
              <a:t>здоровьесберегающим</a:t>
            </a:r>
            <a:r>
              <a:rPr lang="ru-RU" sz="1600" dirty="0" smtClean="0">
                <a:latin typeface="Times New Roman" pitchFamily="18" charset="0"/>
                <a:cs typeface="Times New Roman" pitchFamily="18" charset="0"/>
              </a:rPr>
              <a:t> технологиям, которые направлены на решение самой главной  задачи дошкольного образования – сохранить, поддержать и обогатить здоровье детей.  </a:t>
            </a:r>
            <a:r>
              <a:rPr lang="ru-RU" sz="1600" b="1"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Здоровьесберегающие</a:t>
            </a:r>
            <a:r>
              <a:rPr lang="ru-RU" sz="1600" dirty="0" smtClean="0">
                <a:latin typeface="Times New Roman" pitchFamily="18" charset="0"/>
                <a:cs typeface="Times New Roman" pitchFamily="18" charset="0"/>
              </a:rPr>
              <a:t>   образовательные   технологии»,</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по   определению Н.К. Смирнова, — это все те психолого-педагогические технологии,  программы, методы, которые направлены на воспитание культуры здоровья, личностных качеств, способствующих его сохранению и укреплению, формирование представления о здоровье как ценности, мотивацию на ведение здорового образа жизни.</a:t>
            </a:r>
            <a:endParaRPr lang="ru-RU" sz="1600" dirty="0">
              <a:latin typeface="Times New Roman" pitchFamily="18" charset="0"/>
              <a:cs typeface="Times New Roman" pitchFamily="18" charset="0"/>
            </a:endParaRPr>
          </a:p>
        </p:txBody>
      </p:sp>
      <p:sp>
        <p:nvSpPr>
          <p:cNvPr id="18434" name="Rectangle 2"/>
          <p:cNvSpPr>
            <a:spLocks noChangeArrowheads="1"/>
          </p:cNvSpPr>
          <p:nvPr/>
        </p:nvSpPr>
        <p:spPr bwMode="auto">
          <a:xfrm>
            <a:off x="1142976" y="2857496"/>
            <a:ext cx="750099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Кроме того, серьезной задачей  является и обеспечение  максимально высокого уровня здоровья   воспитанников детского сада, воспитание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валеологической</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культуры  для  формирования  осознанного отношения к здоровому образу жизни.</a:t>
            </a:r>
            <a:endParaRPr kumimoji="0" lang="ru-RU" sz="1600" b="0" i="0" u="none" strike="noStrike" cap="none" normalizeH="0" baseline="0" dirty="0" smtClean="0">
              <a:ln>
                <a:noFill/>
              </a:ln>
              <a:solidFill>
                <a:schemeClr val="tx1"/>
              </a:solidFill>
              <a:effectLst/>
              <a:latin typeface="Arial" pitchFamily="34" charset="0"/>
            </a:endParaRPr>
          </a:p>
        </p:txBody>
      </p:sp>
      <p:pic>
        <p:nvPicPr>
          <p:cNvPr id="4" name="Picture 2" descr="E:\Летняя оздоровительная работа\SDC13663.JPG"/>
          <p:cNvPicPr>
            <a:picLocks noChangeAspect="1" noChangeArrowheads="1"/>
          </p:cNvPicPr>
          <p:nvPr/>
        </p:nvPicPr>
        <p:blipFill>
          <a:blip r:embed="rId2" cstate="print">
            <a:lum contrast="10000"/>
          </a:blip>
          <a:srcRect t="-1"/>
          <a:stretch>
            <a:fillRect/>
          </a:stretch>
        </p:blipFill>
        <p:spPr bwMode="auto">
          <a:xfrm>
            <a:off x="4857752" y="3714752"/>
            <a:ext cx="3640885" cy="2786082"/>
          </a:xfrm>
          <a:prstGeom prst="rect">
            <a:avLst/>
          </a:prstGeom>
          <a:ln>
            <a:noFill/>
          </a:ln>
          <a:effectLst>
            <a:softEdge rad="112500"/>
          </a:effectLst>
        </p:spPr>
      </p:pic>
      <p:pic>
        <p:nvPicPr>
          <p:cNvPr id="5" name="Picture 3" descr="E:\Летняя оздоровительная работа\SDC13665.JPG"/>
          <p:cNvPicPr>
            <a:picLocks noChangeAspect="1" noChangeArrowheads="1"/>
          </p:cNvPicPr>
          <p:nvPr/>
        </p:nvPicPr>
        <p:blipFill>
          <a:blip r:embed="rId3" cstate="print"/>
          <a:srcRect/>
          <a:stretch>
            <a:fillRect/>
          </a:stretch>
        </p:blipFill>
        <p:spPr bwMode="auto">
          <a:xfrm>
            <a:off x="714348" y="3714752"/>
            <a:ext cx="3750463" cy="285749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Описание: C:\Documents and Settings\Эдик\Рабочий стол\фото\SDC13911.JPG"/>
          <p:cNvPicPr/>
          <p:nvPr/>
        </p:nvPicPr>
        <p:blipFill>
          <a:blip r:embed="rId2" cstate="print"/>
          <a:srcRect/>
          <a:stretch>
            <a:fillRect/>
          </a:stretch>
        </p:blipFill>
        <p:spPr bwMode="auto">
          <a:xfrm>
            <a:off x="4929190" y="1071546"/>
            <a:ext cx="3848086" cy="3071834"/>
          </a:xfrm>
          <a:prstGeom prst="rect">
            <a:avLst/>
          </a:prstGeom>
          <a:ln>
            <a:noFill/>
          </a:ln>
          <a:effectLst>
            <a:softEdge rad="112500"/>
          </a:effectLst>
        </p:spPr>
      </p:pic>
      <p:sp>
        <p:nvSpPr>
          <p:cNvPr id="4" name="Rectangle 1"/>
          <p:cNvSpPr>
            <a:spLocks noChangeArrowheads="1"/>
          </p:cNvSpPr>
          <p:nvPr/>
        </p:nvSpPr>
        <p:spPr bwMode="auto">
          <a:xfrm>
            <a:off x="3071802" y="500042"/>
            <a:ext cx="2428892"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Песочная терапия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5" name="Рисунок 4" descr="D:\ФОТО\детский сад\Изображение 067.jpg"/>
          <p:cNvPicPr>
            <a:picLocks noChangeAspect="1" noChangeArrowheads="1"/>
          </p:cNvPicPr>
          <p:nvPr/>
        </p:nvPicPr>
        <p:blipFill>
          <a:blip r:embed="rId3"/>
          <a:srcRect/>
          <a:stretch>
            <a:fillRect/>
          </a:stretch>
        </p:blipFill>
        <p:spPr bwMode="auto">
          <a:xfrm>
            <a:off x="500034" y="3000372"/>
            <a:ext cx="4318912" cy="3277115"/>
          </a:xfrm>
          <a:prstGeom prst="rect">
            <a:avLst/>
          </a:prstGeom>
          <a:ln>
            <a:noFill/>
          </a:ln>
          <a:effectLst>
            <a:softEdge rad="112500"/>
          </a:effectLst>
        </p:spPr>
      </p:pic>
      <p:sp>
        <p:nvSpPr>
          <p:cNvPr id="27649" name="Rectangle 1"/>
          <p:cNvSpPr>
            <a:spLocks noChangeArrowheads="1"/>
          </p:cNvSpPr>
          <p:nvPr/>
        </p:nvSpPr>
        <p:spPr bwMode="auto">
          <a:xfrm>
            <a:off x="4929190" y="4214818"/>
            <a:ext cx="385765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  Песок обладает психотерапевтическим эффектом, развивает творческий потенциал ребенка, активизирует пространственное воображение,</a:t>
            </a:r>
            <a:r>
              <a:rPr kumimoji="0" lang="ru-RU" sz="1400" b="0" i="0" u="none" strike="noStrike" cap="none" normalizeH="0" dirty="0" smtClean="0">
                <a:ln>
                  <a:noFill/>
                </a:ln>
                <a:solidFill>
                  <a:srgbClr val="444444"/>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образно - логическое мышление, тренирует мелкую моторику рук, настраивает детей на постижение моральных истин добра и зла, строит гармоничный образ мира.</a:t>
            </a:r>
            <a:endParaRPr kumimoji="0" lang="ru-RU" sz="1800" b="0" i="0" u="none" strike="noStrike" cap="none" normalizeH="0" baseline="0" dirty="0" smtClean="0">
              <a:ln>
                <a:noFill/>
              </a:ln>
              <a:solidFill>
                <a:schemeClr val="tx1"/>
              </a:solidFill>
              <a:effectLst/>
              <a:latin typeface="Arial" pitchFamily="34" charset="0"/>
            </a:endParaRPr>
          </a:p>
        </p:txBody>
      </p:sp>
      <p:sp>
        <p:nvSpPr>
          <p:cNvPr id="6" name="Прямоугольник 5"/>
          <p:cNvSpPr/>
          <p:nvPr/>
        </p:nvSpPr>
        <p:spPr>
          <a:xfrm>
            <a:off x="1285852" y="1643050"/>
            <a:ext cx="2786082" cy="1231106"/>
          </a:xfrm>
          <a:prstGeom prst="rect">
            <a:avLst/>
          </a:prstGeom>
        </p:spPr>
        <p:txBody>
          <a:bodyPr wrap="square">
            <a:spAutoFit/>
          </a:bodyPr>
          <a:lstStyle/>
          <a:p>
            <a:pPr algn="ctr"/>
            <a:r>
              <a:rPr lang="ru-RU" sz="1400" dirty="0" smtClean="0">
                <a:latin typeface="Times New Roman" pitchFamily="18" charset="0"/>
                <a:cs typeface="Times New Roman" pitchFamily="18" charset="0"/>
              </a:rPr>
              <a:t>Хорошо играть с песком</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И лопаткой, и совком.</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Строить замки, строить горки,</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Насыпать песок в ведёрки.</a:t>
            </a:r>
            <a:r>
              <a:rPr lang="ru-RU" dirty="0" smtClean="0"/>
              <a:t/>
            </a:r>
            <a:br>
              <a:rPr lang="ru-RU" dirty="0" smtClean="0"/>
            </a:br>
            <a:endParaRPr lang="ru-RU" dirty="0"/>
          </a:p>
        </p:txBody>
      </p:sp>
    </p:spTree>
  </p:cSld>
  <p:clrMapOvr>
    <a:masterClrMapping/>
  </p:clrMapOvr>
  <p:transition spd="slow">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785918" y="857232"/>
            <a:ext cx="685804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Восстанавливает нарушенное носовое дыхание. Улучшает  дренажную функцию легких. Положительно влияет на обменные</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процессы, играющие роль в кровообращении.  Повышает общую сопротивляемость организма, его тонус. Улучшает нервно – психическое состояние.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1"/>
          <p:cNvSpPr>
            <a:spLocks noChangeArrowheads="1"/>
          </p:cNvSpPr>
          <p:nvPr/>
        </p:nvSpPr>
        <p:spPr bwMode="auto">
          <a:xfrm>
            <a:off x="2857488" y="428604"/>
            <a:ext cx="364333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Дыхательная</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Рисунок 3" descr="F:\шевченко\Изображение 196.jpg"/>
          <p:cNvPicPr/>
          <p:nvPr/>
        </p:nvPicPr>
        <p:blipFill>
          <a:blip r:embed="rId2" cstate="print"/>
          <a:srcRect/>
          <a:stretch>
            <a:fillRect/>
          </a:stretch>
        </p:blipFill>
        <p:spPr bwMode="auto">
          <a:xfrm>
            <a:off x="2000232" y="1928802"/>
            <a:ext cx="5940425" cy="4457468"/>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785918" y="857232"/>
            <a:ext cx="685804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Используется  для профилактики плоскостопия и нарушений осанки. Наряду с традиционными упражнениями в нашем детском саду используются корригирующие дорожки .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1"/>
          <p:cNvSpPr>
            <a:spLocks noChangeArrowheads="1"/>
          </p:cNvSpPr>
          <p:nvPr/>
        </p:nvSpPr>
        <p:spPr bwMode="auto">
          <a:xfrm>
            <a:off x="2857488" y="428604"/>
            <a:ext cx="364333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Корригирующая</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Рисунок 3" descr="D:\ФОТО\Изображение 079.jpg"/>
          <p:cNvPicPr/>
          <p:nvPr/>
        </p:nvPicPr>
        <p:blipFill>
          <a:blip r:embed="rId2" cstate="print"/>
          <a:srcRect r="20394" b="22761"/>
          <a:stretch>
            <a:fillRect/>
          </a:stretch>
        </p:blipFill>
        <p:spPr bwMode="auto">
          <a:xfrm>
            <a:off x="1785918" y="1643050"/>
            <a:ext cx="6500858" cy="4786346"/>
          </a:xfrm>
          <a:prstGeom prst="rect">
            <a:avLst/>
          </a:prstGeom>
          <a:ln>
            <a:noFill/>
          </a:ln>
          <a:effectLst>
            <a:softEdge rad="112500"/>
          </a:effectLst>
        </p:spPr>
      </p:pic>
      <p:pic>
        <p:nvPicPr>
          <p:cNvPr id="6" name="Рисунок 5" descr="F:\Хныкина\Изображение 108.jpg"/>
          <p:cNvPicPr/>
          <p:nvPr/>
        </p:nvPicPr>
        <p:blipFill>
          <a:blip r:embed="rId3" cstate="print">
            <a:lum bright="10000"/>
          </a:blip>
          <a:srcRect l="3367" t="13035" b="4696"/>
          <a:stretch>
            <a:fillRect/>
          </a:stretch>
        </p:blipFill>
        <p:spPr bwMode="auto">
          <a:xfrm>
            <a:off x="1500166" y="1571612"/>
            <a:ext cx="7000924" cy="4857784"/>
          </a:xfrm>
          <a:prstGeom prst="rect">
            <a:avLst/>
          </a:prstGeom>
          <a:ln>
            <a:noFill/>
          </a:ln>
          <a:effectLst>
            <a:softEdge rad="112500"/>
          </a:effectLst>
        </p:spPr>
      </p:pic>
      <p:pic>
        <p:nvPicPr>
          <p:cNvPr id="7" name="Рисунок 6" descr="D:\ФОТО\Новая папка\Изображение 037.jpg"/>
          <p:cNvPicPr/>
          <p:nvPr/>
        </p:nvPicPr>
        <p:blipFill>
          <a:blip r:embed="rId4" cstate="print"/>
          <a:srcRect l="8658" t="7906" r="6355" b="9183"/>
          <a:stretch>
            <a:fillRect/>
          </a:stretch>
        </p:blipFill>
        <p:spPr bwMode="auto">
          <a:xfrm>
            <a:off x="1571604" y="1571612"/>
            <a:ext cx="6929486" cy="478634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Admin\Рабочий стол\Новая папка\P1030827.JPG"/>
          <p:cNvPicPr>
            <a:picLocks noChangeAspect="1" noChangeArrowheads="1"/>
          </p:cNvPicPr>
          <p:nvPr/>
        </p:nvPicPr>
        <p:blipFill>
          <a:blip r:embed="rId2" cstate="print"/>
          <a:srcRect/>
          <a:stretch>
            <a:fillRect/>
          </a:stretch>
        </p:blipFill>
        <p:spPr bwMode="auto">
          <a:xfrm>
            <a:off x="4357686" y="1071546"/>
            <a:ext cx="4199783" cy="3149937"/>
          </a:xfrm>
          <a:prstGeom prst="rect">
            <a:avLst/>
          </a:prstGeom>
          <a:ln>
            <a:noFill/>
          </a:ln>
          <a:effectLst>
            <a:softEdge rad="112500"/>
          </a:effectLst>
        </p:spPr>
      </p:pic>
      <p:pic>
        <p:nvPicPr>
          <p:cNvPr id="3" name="Picture 2" descr="C:\Documents and Settings\Admin\Рабочий стол\Новая папка\P1030808.JPG"/>
          <p:cNvPicPr>
            <a:picLocks noChangeAspect="1" noChangeArrowheads="1"/>
          </p:cNvPicPr>
          <p:nvPr/>
        </p:nvPicPr>
        <p:blipFill>
          <a:blip r:embed="rId3" cstate="print"/>
          <a:srcRect/>
          <a:stretch>
            <a:fillRect/>
          </a:stretch>
        </p:blipFill>
        <p:spPr bwMode="auto">
          <a:xfrm>
            <a:off x="500034" y="3571876"/>
            <a:ext cx="3936312" cy="2952328"/>
          </a:xfrm>
          <a:prstGeom prst="rect">
            <a:avLst/>
          </a:prstGeom>
          <a:ln>
            <a:noFill/>
          </a:ln>
          <a:effectLst>
            <a:softEdge rad="112500"/>
          </a:effectLst>
        </p:spPr>
      </p:pic>
      <p:sp>
        <p:nvSpPr>
          <p:cNvPr id="4" name="Rectangle 1"/>
          <p:cNvSpPr>
            <a:spLocks noChangeArrowheads="1"/>
          </p:cNvSpPr>
          <p:nvPr/>
        </p:nvSpPr>
        <p:spPr bwMode="auto">
          <a:xfrm>
            <a:off x="2071670" y="428604"/>
            <a:ext cx="5643602"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Спортивные праздники</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и развлечения</a:t>
            </a:r>
            <a:endPar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endParaRPr>
          </a:p>
        </p:txBody>
      </p:sp>
      <p:sp>
        <p:nvSpPr>
          <p:cNvPr id="7" name="Прямоугольник 6"/>
          <p:cNvSpPr/>
          <p:nvPr/>
        </p:nvSpPr>
        <p:spPr>
          <a:xfrm>
            <a:off x="4071934" y="4929198"/>
            <a:ext cx="4572000" cy="1200329"/>
          </a:xfrm>
          <a:prstGeom prst="rect">
            <a:avLst/>
          </a:prstGeom>
        </p:spPr>
        <p:txBody>
          <a:bodyPr>
            <a:spAutoFit/>
          </a:bodyPr>
          <a:lstStyle/>
          <a:p>
            <a:pPr algn="ctr"/>
            <a:r>
              <a:rPr lang="ru-RU" dirty="0" smtClean="0">
                <a:latin typeface="Times New Roman" pitchFamily="18" charset="0"/>
                <a:cs typeface="Times New Roman" pitchFamily="18" charset="0"/>
              </a:rPr>
              <a:t>В мире нет рецепта лучше:</a:t>
            </a:r>
          </a:p>
          <a:p>
            <a:pPr algn="ctr"/>
            <a:r>
              <a:rPr lang="ru-RU" dirty="0" smtClean="0">
                <a:latin typeface="Times New Roman" pitchFamily="18" charset="0"/>
                <a:cs typeface="Times New Roman" pitchFamily="18" charset="0"/>
              </a:rPr>
              <a:t>Будь со спортом неразлучен –</a:t>
            </a:r>
          </a:p>
          <a:p>
            <a:pPr algn="ctr"/>
            <a:r>
              <a:rPr lang="ru-RU" dirty="0" smtClean="0">
                <a:latin typeface="Times New Roman" pitchFamily="18" charset="0"/>
                <a:cs typeface="Times New Roman" pitchFamily="18" charset="0"/>
              </a:rPr>
              <a:t>Проживешь тогда сто лет!</a:t>
            </a:r>
          </a:p>
          <a:p>
            <a:pPr algn="ctr"/>
            <a:r>
              <a:rPr lang="ru-RU" dirty="0" smtClean="0">
                <a:latin typeface="Times New Roman" pitchFamily="18" charset="0"/>
                <a:cs typeface="Times New Roman" pitchFamily="18" charset="0"/>
              </a:rPr>
              <a:t>Вот и весь секрет!</a:t>
            </a:r>
          </a:p>
        </p:txBody>
      </p:sp>
      <p:sp>
        <p:nvSpPr>
          <p:cNvPr id="8" name="Прямоугольник 7"/>
          <p:cNvSpPr/>
          <p:nvPr/>
        </p:nvSpPr>
        <p:spPr>
          <a:xfrm>
            <a:off x="500034" y="2143116"/>
            <a:ext cx="3786214" cy="1200329"/>
          </a:xfrm>
          <a:prstGeom prst="rect">
            <a:avLst/>
          </a:prstGeom>
        </p:spPr>
        <p:txBody>
          <a:bodyPr wrap="square">
            <a:spAutoFit/>
          </a:bodyPr>
          <a:lstStyle/>
          <a:p>
            <a:pPr algn="ctr"/>
            <a:r>
              <a:rPr lang="ru-RU" dirty="0" smtClean="0">
                <a:latin typeface="Times New Roman" pitchFamily="18" charset="0"/>
                <a:cs typeface="Times New Roman" pitchFamily="18" charset="0"/>
              </a:rPr>
              <a:t>Всем известно, всем понятно,</a:t>
            </a:r>
          </a:p>
          <a:p>
            <a:pPr algn="ctr"/>
            <a:r>
              <a:rPr lang="ru-RU" dirty="0" smtClean="0">
                <a:latin typeface="Times New Roman" pitchFamily="18" charset="0"/>
                <a:cs typeface="Times New Roman" pitchFamily="18" charset="0"/>
              </a:rPr>
              <a:t>Что здоровым быть приятно!</a:t>
            </a:r>
          </a:p>
          <a:p>
            <a:pPr algn="ctr"/>
            <a:r>
              <a:rPr lang="ru-RU" dirty="0" smtClean="0">
                <a:latin typeface="Times New Roman" pitchFamily="18" charset="0"/>
                <a:cs typeface="Times New Roman" pitchFamily="18" charset="0"/>
              </a:rPr>
              <a:t>Только надо всем нам знать,</a:t>
            </a:r>
          </a:p>
          <a:p>
            <a:pPr algn="ctr"/>
            <a:r>
              <a:rPr lang="ru-RU" dirty="0" smtClean="0">
                <a:latin typeface="Times New Roman" pitchFamily="18" charset="0"/>
                <a:cs typeface="Times New Roman" pitchFamily="18" charset="0"/>
              </a:rPr>
              <a:t>Как здоровым стать!</a:t>
            </a:r>
          </a:p>
        </p:txBody>
      </p:sp>
    </p:spTree>
  </p:cSld>
  <p:clrMapOvr>
    <a:masterClrMapping/>
  </p:clrMapOvr>
  <p:transition spd="slow">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фото\Изображение 147.jpg"/>
          <p:cNvPicPr/>
          <p:nvPr/>
        </p:nvPicPr>
        <p:blipFill rotWithShape="1">
          <a:blip r:embed="rId2" cstate="print">
            <a:lum contrast="-10000"/>
          </a:blip>
          <a:srcRect b="13934"/>
          <a:stretch/>
        </p:blipFill>
        <p:spPr bwMode="auto">
          <a:xfrm>
            <a:off x="1214414" y="1142984"/>
            <a:ext cx="7416824" cy="4878288"/>
          </a:xfrm>
          <a:prstGeom prst="rect">
            <a:avLst/>
          </a:prstGeom>
          <a:ln>
            <a:noFill/>
          </a:ln>
          <a:effectLst>
            <a:softEdge rad="112500"/>
          </a:effectLst>
        </p:spPr>
      </p:pic>
      <p:sp>
        <p:nvSpPr>
          <p:cNvPr id="4" name="Rectangle 1"/>
          <p:cNvSpPr>
            <a:spLocks noChangeArrowheads="1"/>
          </p:cNvSpPr>
          <p:nvPr/>
        </p:nvSpPr>
        <p:spPr bwMode="auto">
          <a:xfrm>
            <a:off x="1785918" y="6000768"/>
            <a:ext cx="595443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Кто со спортом дружит,</a:t>
            </a:r>
            <a:r>
              <a:rPr kumimoji="0" lang="ru-RU"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тот успех всегда заслужит!</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D:\ФОТО\Изображение 167.jpg"/>
          <p:cNvPicPr/>
          <p:nvPr/>
        </p:nvPicPr>
        <p:blipFill>
          <a:blip r:embed="rId3" cstate="print">
            <a:lum contrast="-2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66000"/>
                    </a14:imgEffect>
                  </a14:imgLayer>
                </a14:imgProps>
              </a:ext>
            </a:extLst>
          </a:blip>
          <a:srcRect t="13462" r="10369" b="14744"/>
          <a:stretch>
            <a:fillRect/>
          </a:stretch>
        </p:blipFill>
        <p:spPr bwMode="auto">
          <a:xfrm>
            <a:off x="1142976" y="1214422"/>
            <a:ext cx="7500990" cy="4714908"/>
          </a:xfrm>
          <a:prstGeom prst="rect">
            <a:avLst/>
          </a:prstGeom>
          <a:ln>
            <a:noFill/>
          </a:ln>
          <a:effectLst>
            <a:softEdge rad="112500"/>
          </a:effectLst>
        </p:spPr>
      </p:pic>
      <p:sp>
        <p:nvSpPr>
          <p:cNvPr id="6" name="Rectangle 1"/>
          <p:cNvSpPr>
            <a:spLocks noChangeArrowheads="1"/>
          </p:cNvSpPr>
          <p:nvPr/>
        </p:nvSpPr>
        <p:spPr bwMode="auto">
          <a:xfrm>
            <a:off x="1928794" y="571480"/>
            <a:ext cx="6429420"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С</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портивные праздники с родителями и детьми</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a:t>
            </a:r>
            <a:endPar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785918" y="857232"/>
            <a:ext cx="6858048"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Способствует восстановлению нормального зрения, независимо от характера имеющихся нарушений – близорукости или дальнозоркости, а значит, полезна абсолютно всем без противопоказаний. Гимнастика заключается</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в фиксации зрения на различных точках и некоторых движений глазными яблоками и веками. Упражнения выполняются 2 раза в день, после них  нельзя в течении 20 минут писать, рисовать, поэтому воспитатели проводят ее после занятий, требующих напряжение глаза: изобразительной деятельностью, математикой и т.д.</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1"/>
          <p:cNvSpPr>
            <a:spLocks noChangeArrowheads="1"/>
          </p:cNvSpPr>
          <p:nvPr/>
        </p:nvSpPr>
        <p:spPr bwMode="auto">
          <a:xfrm>
            <a:off x="2857488" y="428604"/>
            <a:ext cx="364333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Гимнастика для глаз</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Picture 3" descr="C:\Documents and Settings\Эдик\Рабочий стол\1\SDC13940.JPG"/>
          <p:cNvPicPr>
            <a:picLocks noChangeAspect="1" noChangeArrowheads="1"/>
          </p:cNvPicPr>
          <p:nvPr/>
        </p:nvPicPr>
        <p:blipFill>
          <a:blip r:embed="rId2" cstate="print"/>
          <a:srcRect l="1589"/>
          <a:stretch>
            <a:fillRect/>
          </a:stretch>
        </p:blipFill>
        <p:spPr bwMode="auto">
          <a:xfrm>
            <a:off x="4719417" y="2714620"/>
            <a:ext cx="4124433" cy="3143272"/>
          </a:xfrm>
          <a:prstGeom prst="rect">
            <a:avLst/>
          </a:prstGeom>
          <a:ln>
            <a:noFill/>
          </a:ln>
          <a:effectLst>
            <a:softEdge rad="112500"/>
          </a:effectLst>
        </p:spPr>
      </p:pic>
      <p:pic>
        <p:nvPicPr>
          <p:cNvPr id="5" name="Picture 4" descr="C:\Documents and Settings\Эдик\Рабочий стол\1\SDC13935.JPG"/>
          <p:cNvPicPr>
            <a:picLocks noChangeAspect="1" noChangeArrowheads="1"/>
          </p:cNvPicPr>
          <p:nvPr/>
        </p:nvPicPr>
        <p:blipFill>
          <a:blip r:embed="rId3" cstate="print"/>
          <a:srcRect/>
          <a:stretch>
            <a:fillRect/>
          </a:stretch>
        </p:blipFill>
        <p:spPr bwMode="auto">
          <a:xfrm>
            <a:off x="500033" y="2714620"/>
            <a:ext cx="4191029" cy="314327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Дс\P3150057.JPG"/>
          <p:cNvPicPr>
            <a:picLocks noChangeAspect="1" noChangeArrowheads="1"/>
          </p:cNvPicPr>
          <p:nvPr/>
        </p:nvPicPr>
        <p:blipFill>
          <a:blip r:embed="rId2" cstate="print"/>
          <a:srcRect/>
          <a:stretch>
            <a:fillRect/>
          </a:stretch>
        </p:blipFill>
        <p:spPr bwMode="auto">
          <a:xfrm>
            <a:off x="428596" y="428603"/>
            <a:ext cx="4214842" cy="3161413"/>
          </a:xfrm>
          <a:prstGeom prst="rect">
            <a:avLst/>
          </a:prstGeom>
          <a:ln>
            <a:noFill/>
          </a:ln>
          <a:effectLst>
            <a:softEdge rad="112500"/>
          </a:effectLst>
        </p:spPr>
      </p:pic>
      <p:pic>
        <p:nvPicPr>
          <p:cNvPr id="3" name="Picture 3" descr="C:\Documents and Settings\Admin\Рабочий стол\1\DSCN0113.jpg"/>
          <p:cNvPicPr>
            <a:picLocks noChangeAspect="1" noChangeArrowheads="1"/>
          </p:cNvPicPr>
          <p:nvPr/>
        </p:nvPicPr>
        <p:blipFill>
          <a:blip r:embed="rId3" cstate="print">
            <a:lum contrast="10000"/>
          </a:blip>
          <a:srcRect l="3979" t="4545" r="5673" b="15909"/>
          <a:stretch>
            <a:fillRect/>
          </a:stretch>
        </p:blipFill>
        <p:spPr bwMode="auto">
          <a:xfrm>
            <a:off x="4357686" y="3357562"/>
            <a:ext cx="4543457" cy="3000396"/>
          </a:xfrm>
          <a:prstGeom prst="rect">
            <a:avLst/>
          </a:prstGeom>
          <a:ln>
            <a:noFill/>
          </a:ln>
          <a:effectLst>
            <a:softEdge rad="112500"/>
          </a:effectLst>
        </p:spPr>
      </p:pic>
      <p:sp>
        <p:nvSpPr>
          <p:cNvPr id="4" name="Текст 2"/>
          <p:cNvSpPr txBox="1">
            <a:spLocks/>
          </p:cNvSpPr>
          <p:nvPr/>
        </p:nvSpPr>
        <p:spPr>
          <a:xfrm>
            <a:off x="785786" y="4286256"/>
            <a:ext cx="3000396" cy="135732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ru-RU" sz="1600" i="0" u="none" strike="noStrike" kern="1200" cap="none" spc="0" normalizeH="0" baseline="0" noProof="0" dirty="0" smtClean="0">
                <a:ln>
                  <a:noFill/>
                </a:ln>
                <a:solidFill>
                  <a:schemeClr val="tx1"/>
                </a:solidFill>
                <a:uLnTx/>
                <a:uFillTx/>
                <a:latin typeface="Times New Roman" pitchFamily="18" charset="0"/>
                <a:ea typeface="+mn-ea"/>
                <a:cs typeface="Times New Roman" pitchFamily="18" charset="0"/>
              </a:rPr>
              <a:t>Чтобы глаза твои, дружок,</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ru-RU" sz="1600" dirty="0" smtClean="0">
                <a:latin typeface="Times New Roman" pitchFamily="18" charset="0"/>
                <a:cs typeface="Times New Roman" pitchFamily="18" charset="0"/>
              </a:rPr>
              <a:t>Могли на долго сохраниться,</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ru-RU" sz="1600" dirty="0" smtClean="0">
                <a:latin typeface="Times New Roman" pitchFamily="18" charset="0"/>
                <a:cs typeface="Times New Roman" pitchFamily="18" charset="0"/>
              </a:rPr>
              <a:t>В саду гимнастику для глаз</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ru-RU" sz="1600" dirty="0" smtClean="0">
                <a:latin typeface="Times New Roman" pitchFamily="18" charset="0"/>
                <a:cs typeface="Times New Roman" pitchFamily="18" charset="0"/>
              </a:rPr>
              <a:t>Ты должен  делать научиться.</a:t>
            </a:r>
          </a:p>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ru-RU" sz="24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ru-RU"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Прямоугольник 6"/>
          <p:cNvSpPr/>
          <p:nvPr/>
        </p:nvSpPr>
        <p:spPr>
          <a:xfrm>
            <a:off x="4857752" y="1285860"/>
            <a:ext cx="3857636"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Ты закрой глаза ладошкой,</a:t>
            </a:r>
          </a:p>
          <a:p>
            <a:pPr algn="ctr"/>
            <a:r>
              <a:rPr lang="ru-RU" sz="1600" dirty="0" smtClean="0">
                <a:latin typeface="Times New Roman" pitchFamily="18" charset="0"/>
                <a:cs typeface="Times New Roman" pitchFamily="18" charset="0"/>
              </a:rPr>
              <a:t>Посиди совсем немножко.</a:t>
            </a:r>
          </a:p>
          <a:p>
            <a:pPr algn="ctr"/>
            <a:r>
              <a:rPr lang="ru-RU" sz="1600" dirty="0" smtClean="0">
                <a:latin typeface="Times New Roman" pitchFamily="18" charset="0"/>
                <a:cs typeface="Times New Roman" pitchFamily="18" charset="0"/>
              </a:rPr>
              <a:t>Глазки наши отдохнут</a:t>
            </a:r>
          </a:p>
          <a:p>
            <a:pPr algn="ctr"/>
            <a:r>
              <a:rPr lang="ru-RU" sz="1600" dirty="0" smtClean="0">
                <a:latin typeface="Times New Roman" pitchFamily="18" charset="0"/>
                <a:cs typeface="Times New Roman" pitchFamily="18" charset="0"/>
              </a:rPr>
              <a:t>И увидят все вокруг.</a:t>
            </a:r>
          </a:p>
        </p:txBody>
      </p:sp>
    </p:spTree>
  </p:cSld>
  <p:clrMapOvr>
    <a:masterClrMapping/>
  </p:clrMapOvr>
  <p:transition spd="slow">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43042" y="857232"/>
            <a:ext cx="3143272"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Утренняя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6" name="Рисунок 5" descr="F:\Гусева\Изображение 179.jpg"/>
          <p:cNvPicPr/>
          <p:nvPr/>
        </p:nvPicPr>
        <p:blipFill>
          <a:blip r:embed="rId2" cstate="print">
            <a:lum bright="10000"/>
          </a:blip>
          <a:srcRect l="10775" t="7541" r="18363" b="12459"/>
          <a:stretch>
            <a:fillRect/>
          </a:stretch>
        </p:blipFill>
        <p:spPr bwMode="auto">
          <a:xfrm>
            <a:off x="4857752" y="928670"/>
            <a:ext cx="4054241" cy="3143272"/>
          </a:xfrm>
          <a:prstGeom prst="rect">
            <a:avLst/>
          </a:prstGeom>
          <a:ln>
            <a:noFill/>
          </a:ln>
          <a:effectLst>
            <a:softEdge rad="112500"/>
          </a:effectLst>
        </p:spPr>
      </p:pic>
      <p:pic>
        <p:nvPicPr>
          <p:cNvPr id="7" name="Рисунок 6" descr="F:\Гусева\Изображение 160.jpg"/>
          <p:cNvPicPr/>
          <p:nvPr/>
        </p:nvPicPr>
        <p:blipFill>
          <a:blip r:embed="rId3" cstate="print"/>
          <a:srcRect l="14944" t="11803" r="6195" b="9508"/>
          <a:stretch>
            <a:fillRect/>
          </a:stretch>
        </p:blipFill>
        <p:spPr bwMode="auto">
          <a:xfrm>
            <a:off x="500034" y="3143248"/>
            <a:ext cx="4143404" cy="3107670"/>
          </a:xfrm>
          <a:prstGeom prst="rect">
            <a:avLst/>
          </a:prstGeom>
          <a:ln>
            <a:noFill/>
          </a:ln>
          <a:effectLst>
            <a:softEdge rad="112500"/>
          </a:effectLst>
        </p:spPr>
      </p:pic>
      <p:sp>
        <p:nvSpPr>
          <p:cNvPr id="14" name="Прямоугольник 13"/>
          <p:cNvSpPr/>
          <p:nvPr/>
        </p:nvSpPr>
        <p:spPr>
          <a:xfrm>
            <a:off x="1000100" y="1643050"/>
            <a:ext cx="3643338"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Для начала по порядку – </a:t>
            </a:r>
          </a:p>
          <a:p>
            <a:pPr algn="ctr"/>
            <a:r>
              <a:rPr lang="ru-RU" sz="1600" dirty="0" smtClean="0">
                <a:latin typeface="Times New Roman" pitchFamily="18" charset="0"/>
                <a:cs typeface="Times New Roman" pitchFamily="18" charset="0"/>
              </a:rPr>
              <a:t>утром сделаем  зарядку.</a:t>
            </a:r>
          </a:p>
          <a:p>
            <a:pPr algn="ctr"/>
            <a:r>
              <a:rPr lang="ru-RU" sz="1600" dirty="0" smtClean="0">
                <a:latin typeface="Times New Roman" pitchFamily="18" charset="0"/>
                <a:cs typeface="Times New Roman" pitchFamily="18" charset="0"/>
              </a:rPr>
              <a:t>На зарядку выходи,</a:t>
            </a:r>
          </a:p>
          <a:p>
            <a:pPr algn="ctr"/>
            <a:r>
              <a:rPr lang="ru-RU" sz="1600" dirty="0" smtClean="0">
                <a:latin typeface="Times New Roman" pitchFamily="18" charset="0"/>
                <a:cs typeface="Times New Roman" pitchFamily="18" charset="0"/>
              </a:rPr>
              <a:t>На зарядку всех буди.</a:t>
            </a:r>
            <a:endParaRPr lang="ru-RU" sz="1600" dirty="0">
              <a:latin typeface="Times New Roman" pitchFamily="18" charset="0"/>
              <a:cs typeface="Times New Roman" pitchFamily="18" charset="0"/>
            </a:endParaRPr>
          </a:p>
        </p:txBody>
      </p:sp>
      <p:sp>
        <p:nvSpPr>
          <p:cNvPr id="15" name="Прямоугольник 14"/>
          <p:cNvSpPr/>
          <p:nvPr/>
        </p:nvSpPr>
        <p:spPr>
          <a:xfrm>
            <a:off x="4857752" y="4500570"/>
            <a:ext cx="3857652"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Все ребята говорят:</a:t>
            </a:r>
          </a:p>
          <a:p>
            <a:pPr algn="ctr"/>
            <a:r>
              <a:rPr lang="ru-RU" sz="1600" dirty="0" smtClean="0">
                <a:latin typeface="Times New Roman" pitchFamily="18" charset="0"/>
                <a:cs typeface="Times New Roman" pitchFamily="18" charset="0"/>
              </a:rPr>
              <a:t>Физзарядка – друг, ребят!</a:t>
            </a:r>
          </a:p>
          <a:p>
            <a:pPr algn="ctr"/>
            <a:r>
              <a:rPr lang="ru-RU" sz="1600" dirty="0" smtClean="0">
                <a:latin typeface="Times New Roman" pitchFamily="18" charset="0"/>
                <a:cs typeface="Times New Roman" pitchFamily="18" charset="0"/>
              </a:rPr>
              <a:t>Физзарядка по утрам</a:t>
            </a:r>
          </a:p>
          <a:p>
            <a:pPr algn="ctr"/>
            <a:r>
              <a:rPr lang="ru-RU" sz="1600" dirty="0" smtClean="0">
                <a:latin typeface="Times New Roman" pitchFamily="18" charset="0"/>
                <a:cs typeface="Times New Roman" pitchFamily="18" charset="0"/>
              </a:rPr>
              <a:t>Не во вред – на пользу нам!</a:t>
            </a:r>
            <a:endParaRPr lang="ru-RU" sz="1600"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75856" y="357166"/>
            <a:ext cx="3643338"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Утренняя 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Прямоугольник 3"/>
          <p:cNvSpPr/>
          <p:nvPr/>
        </p:nvSpPr>
        <p:spPr>
          <a:xfrm>
            <a:off x="3071802" y="5288340"/>
            <a:ext cx="3357554" cy="1569660"/>
          </a:xfrm>
          <a:prstGeom prst="rect">
            <a:avLst/>
          </a:prstGeom>
        </p:spPr>
        <p:txBody>
          <a:bodyPr wrap="square">
            <a:spAutoFit/>
          </a:bodyPr>
          <a:lstStyle/>
          <a:p>
            <a:pPr algn="ctr"/>
            <a:r>
              <a:rPr lang="ru-RU" sz="1600" dirty="0" smtClean="0">
                <a:latin typeface="Times New Roman" pitchFamily="18" charset="0"/>
                <a:cs typeface="Times New Roman" pitchFamily="18" charset="0"/>
              </a:rPr>
              <a:t>Быть здоровым – это модно!</a:t>
            </a:r>
          </a:p>
          <a:p>
            <a:pPr algn="ctr"/>
            <a:r>
              <a:rPr lang="ru-RU" sz="1600" dirty="0" smtClean="0">
                <a:latin typeface="Times New Roman" pitchFamily="18" charset="0"/>
                <a:cs typeface="Times New Roman" pitchFamily="18" charset="0"/>
              </a:rPr>
              <a:t>Дружно, весело, задорно.</a:t>
            </a:r>
          </a:p>
          <a:p>
            <a:pPr algn="ctr"/>
            <a:r>
              <a:rPr lang="ru-RU" sz="1600" dirty="0" smtClean="0">
                <a:latin typeface="Times New Roman" pitchFamily="18" charset="0"/>
                <a:cs typeface="Times New Roman" pitchFamily="18" charset="0"/>
              </a:rPr>
              <a:t>Становитесь по порядку.</a:t>
            </a:r>
          </a:p>
          <a:p>
            <a:pPr algn="ctr"/>
            <a:r>
              <a:rPr lang="ru-RU" sz="1600" dirty="0" smtClean="0">
                <a:latin typeface="Times New Roman" pitchFamily="18" charset="0"/>
                <a:cs typeface="Times New Roman" pitchFamily="18" charset="0"/>
              </a:rPr>
              <a:t>Организму – подзарядка.</a:t>
            </a:r>
          </a:p>
          <a:p>
            <a:pPr algn="ctr"/>
            <a:endParaRPr lang="ru-RU" sz="1600" dirty="0" smtClean="0">
              <a:latin typeface="Times New Roman" pitchFamily="18" charset="0"/>
              <a:cs typeface="Times New Roman" pitchFamily="18" charset="0"/>
            </a:endParaRPr>
          </a:p>
          <a:p>
            <a:pPr algn="ctr"/>
            <a:endParaRPr lang="ru-RU" sz="1600" dirty="0">
              <a:latin typeface="Times New Roman" pitchFamily="18" charset="0"/>
              <a:cs typeface="Times New Roman" pitchFamily="18" charset="0"/>
            </a:endParaRPr>
          </a:p>
        </p:txBody>
      </p:sp>
      <p:pic>
        <p:nvPicPr>
          <p:cNvPr id="5122" name="Picture 2" descr="D:\Мама\detia-70.gif"/>
          <p:cNvPicPr>
            <a:picLocks noChangeAspect="1" noChangeArrowheads="1" noCrop="1"/>
          </p:cNvPicPr>
          <p:nvPr/>
        </p:nvPicPr>
        <p:blipFill>
          <a:blip r:embed="rId2"/>
          <a:srcRect/>
          <a:stretch>
            <a:fillRect/>
          </a:stretch>
        </p:blipFill>
        <p:spPr bwMode="auto">
          <a:xfrm>
            <a:off x="785786" y="4714884"/>
            <a:ext cx="1027817" cy="1657354"/>
          </a:xfrm>
          <a:prstGeom prst="rect">
            <a:avLst/>
          </a:prstGeom>
          <a:noFill/>
        </p:spPr>
      </p:pic>
      <p:pic>
        <p:nvPicPr>
          <p:cNvPr id="5" name="Рисунок 4" descr="F:\Хныкина\Изображение 115.jpg"/>
          <p:cNvPicPr/>
          <p:nvPr/>
        </p:nvPicPr>
        <p:blipFill>
          <a:blip r:embed="rId3" cstate="print"/>
          <a:srcRect t="4808"/>
          <a:stretch>
            <a:fillRect/>
          </a:stretch>
        </p:blipFill>
        <p:spPr bwMode="auto">
          <a:xfrm>
            <a:off x="2000232" y="1214422"/>
            <a:ext cx="5715039" cy="4000528"/>
          </a:xfrm>
          <a:prstGeom prst="rect">
            <a:avLst/>
          </a:prstGeom>
          <a:ln>
            <a:noFill/>
          </a:ln>
          <a:effectLst>
            <a:softEdge rad="112500"/>
          </a:effectLst>
        </p:spPr>
      </p:pic>
      <p:pic>
        <p:nvPicPr>
          <p:cNvPr id="6" name="Рисунок 5" descr="F:\Хныкина\Изображение 148.jpg"/>
          <p:cNvPicPr/>
          <p:nvPr/>
        </p:nvPicPr>
        <p:blipFill>
          <a:blip r:embed="rId4" cstate="print"/>
          <a:srcRect/>
          <a:stretch>
            <a:fillRect/>
          </a:stretch>
        </p:blipFill>
        <p:spPr bwMode="auto">
          <a:xfrm>
            <a:off x="2000232" y="1216188"/>
            <a:ext cx="5643602" cy="4143404"/>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71802" y="357166"/>
            <a:ext cx="3643338"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Физкультурные занятия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1619672" y="831819"/>
            <a:ext cx="702429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Физкультурные занятия проводятся в соответствии с требованиями п</a:t>
            </a:r>
            <a:r>
              <a:rPr lang="ru-RU" sz="1400" dirty="0" smtClean="0">
                <a:latin typeface="Times New Roman" pitchFamily="18" charset="0"/>
                <a:ea typeface="Times New Roman" pitchFamily="18" charset="0"/>
                <a:cs typeface="Times New Roman" pitchFamily="18" charset="0"/>
              </a:rPr>
              <a:t>рограммы «От </a:t>
            </a:r>
            <a:r>
              <a:rPr lang="ru-RU" sz="1400" dirty="0">
                <a:latin typeface="Times New Roman" pitchFamily="18" charset="0"/>
                <a:ea typeface="Times New Roman" pitchFamily="18" charset="0"/>
                <a:cs typeface="Times New Roman" pitchFamily="18" charset="0"/>
              </a:rPr>
              <a:t>рождения до школы» под редакцией Н. Е. </a:t>
            </a:r>
            <a:r>
              <a:rPr lang="ru-RU" sz="1400" dirty="0" err="1">
                <a:latin typeface="Times New Roman" pitchFamily="18" charset="0"/>
                <a:ea typeface="Times New Roman" pitchFamily="18" charset="0"/>
                <a:cs typeface="Times New Roman" pitchFamily="18" charset="0"/>
              </a:rPr>
              <a:t>Вераксы</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Т.С.Комаровой</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М.А.Васильевой</a:t>
            </a:r>
            <a:r>
              <a:rPr lang="ru-RU" sz="1400" dirty="0">
                <a:latin typeface="Times New Roman" pitchFamily="18" charset="0"/>
                <a:ea typeface="Times New Roman" pitchFamily="18" charset="0"/>
                <a:cs typeface="Times New Roman" pitchFamily="18" charset="0"/>
              </a:rPr>
              <a:t> </a:t>
            </a:r>
            <a:r>
              <a:rPr lang="ru-RU" sz="1400" dirty="0" smtClean="0">
                <a:latin typeface="Times New Roman" pitchFamily="18" charset="0"/>
                <a:ea typeface="Times New Roman" pitchFamily="18" charset="0"/>
                <a:cs typeface="Times New Roman" pitchFamily="18" charset="0"/>
              </a:rPr>
              <a:t>2014 года </a:t>
            </a:r>
            <a:r>
              <a:rPr lang="ru-RU" sz="1400" dirty="0">
                <a:latin typeface="Times New Roman" pitchFamily="18" charset="0"/>
                <a:ea typeface="Times New Roman" pitchFamily="18" charset="0"/>
                <a:cs typeface="Times New Roman" pitchFamily="18" charset="0"/>
              </a:rPr>
              <a:t>в соответствии  с  федеральными государственными образовательными  стандартами</a:t>
            </a:r>
            <a:r>
              <a:rPr lang="ru-RU" sz="1400" dirty="0" smtClean="0">
                <a:latin typeface="Times New Roman" pitchFamily="18" charset="0"/>
                <a:ea typeface="Times New Roman" pitchFamily="18" charset="0"/>
                <a:cs typeface="Times New Roman" pitchFamily="18" charset="0"/>
              </a:rPr>
              <a:t>.</a:t>
            </a:r>
            <a:endParaRPr lang="ru-RU" sz="1400" dirty="0">
              <a:latin typeface="Times New Roman" pitchFamily="18" charset="0"/>
              <a:ea typeface="Times New Roman" pitchFamily="18" charset="0"/>
              <a:cs typeface="Times New Roman" pitchFamily="18" charset="0"/>
            </a:endParaRPr>
          </a:p>
        </p:txBody>
      </p:sp>
      <p:sp>
        <p:nvSpPr>
          <p:cNvPr id="6" name="Прямоугольник 5"/>
          <p:cNvSpPr/>
          <p:nvPr/>
        </p:nvSpPr>
        <p:spPr>
          <a:xfrm>
            <a:off x="4786314" y="5143512"/>
            <a:ext cx="3357554" cy="1077218"/>
          </a:xfrm>
          <a:prstGeom prst="rect">
            <a:avLst/>
          </a:prstGeom>
        </p:spPr>
        <p:txBody>
          <a:bodyPr wrap="square">
            <a:spAutoFit/>
          </a:bodyPr>
          <a:lstStyle/>
          <a:p>
            <a:pPr algn="ctr"/>
            <a:r>
              <a:rPr lang="ru-RU" sz="1600" dirty="0" smtClean="0">
                <a:latin typeface="Times New Roman" pitchFamily="18" charset="0"/>
                <a:cs typeface="Times New Roman" pitchFamily="18" charset="0"/>
              </a:rPr>
              <a:t>Чтоб успешно развиваться,</a:t>
            </a:r>
          </a:p>
          <a:p>
            <a:pPr algn="ctr"/>
            <a:r>
              <a:rPr lang="ru-RU" sz="1600" dirty="0" smtClean="0">
                <a:latin typeface="Times New Roman" pitchFamily="18" charset="0"/>
                <a:cs typeface="Times New Roman" pitchFamily="18" charset="0"/>
              </a:rPr>
              <a:t>Нужно спортом заниматься.</a:t>
            </a:r>
          </a:p>
          <a:p>
            <a:pPr algn="ctr"/>
            <a:r>
              <a:rPr lang="ru-RU" sz="1600" dirty="0" smtClean="0">
                <a:latin typeface="Times New Roman" pitchFamily="18" charset="0"/>
                <a:cs typeface="Times New Roman" pitchFamily="18" charset="0"/>
              </a:rPr>
              <a:t>От занятий физкультурой</a:t>
            </a:r>
          </a:p>
          <a:p>
            <a:pPr algn="ctr"/>
            <a:r>
              <a:rPr lang="ru-RU" sz="1600" dirty="0" smtClean="0">
                <a:latin typeface="Times New Roman" pitchFamily="18" charset="0"/>
                <a:cs typeface="Times New Roman" pitchFamily="18" charset="0"/>
              </a:rPr>
              <a:t>Будет стройная фигура.</a:t>
            </a:r>
            <a:endParaRPr lang="ru-RU" sz="1600" dirty="0">
              <a:latin typeface="Times New Roman" pitchFamily="18" charset="0"/>
              <a:cs typeface="Times New Roman" pitchFamily="18" charset="0"/>
            </a:endParaRPr>
          </a:p>
        </p:txBody>
      </p:sp>
      <p:pic>
        <p:nvPicPr>
          <p:cNvPr id="4098" name="Picture 2" descr="D:\Мама\detia-37.gif"/>
          <p:cNvPicPr>
            <a:picLocks noChangeAspect="1" noChangeArrowheads="1" noCrop="1"/>
          </p:cNvPicPr>
          <p:nvPr/>
        </p:nvPicPr>
        <p:blipFill>
          <a:blip r:embed="rId2"/>
          <a:srcRect/>
          <a:stretch>
            <a:fillRect/>
          </a:stretch>
        </p:blipFill>
        <p:spPr bwMode="auto">
          <a:xfrm>
            <a:off x="1857356" y="4857760"/>
            <a:ext cx="1466851" cy="1571626"/>
          </a:xfrm>
          <a:prstGeom prst="rect">
            <a:avLst/>
          </a:prstGeom>
          <a:noFill/>
        </p:spPr>
      </p:pic>
      <p:pic>
        <p:nvPicPr>
          <p:cNvPr id="7" name="Рисунок 6" descr="D:\ФОТО\Изображение 045.jpg"/>
          <p:cNvPicPr/>
          <p:nvPr/>
        </p:nvPicPr>
        <p:blipFill>
          <a:blip r:embed="rId3" cstate="print"/>
          <a:srcRect/>
          <a:stretch>
            <a:fillRect/>
          </a:stretch>
        </p:blipFill>
        <p:spPr bwMode="auto">
          <a:xfrm>
            <a:off x="4572000" y="1785926"/>
            <a:ext cx="4113220" cy="3143272"/>
          </a:xfrm>
          <a:prstGeom prst="rect">
            <a:avLst/>
          </a:prstGeom>
          <a:ln>
            <a:noFill/>
          </a:ln>
          <a:effectLst>
            <a:softEdge rad="112500"/>
          </a:effectLst>
        </p:spPr>
      </p:pic>
      <p:pic>
        <p:nvPicPr>
          <p:cNvPr id="8" name="Рисунок 7" descr="D:\ФОТО\Изображение 073.jpg"/>
          <p:cNvPicPr/>
          <p:nvPr/>
        </p:nvPicPr>
        <p:blipFill>
          <a:blip r:embed="rId4" cstate="print"/>
          <a:srcRect/>
          <a:stretch>
            <a:fillRect/>
          </a:stretch>
        </p:blipFill>
        <p:spPr bwMode="auto">
          <a:xfrm>
            <a:off x="428596" y="1785926"/>
            <a:ext cx="4071966" cy="314327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42910" y="642918"/>
            <a:ext cx="792961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Здоровые  дети -  это  основа  жизни  нации.  Выдающийся  педагог,     автор     </a:t>
            </a:r>
          </a:p>
          <a:p>
            <a:pPr marL="0" marR="0" lvl="0" indent="450850" algn="just" defTabSz="914400" rtl="0" eaLnBrk="1" fontAlgn="base" latinLnBrk="0" hangingPunct="1">
              <a:lnSpc>
                <a:spcPct val="100000"/>
              </a:lnSpc>
              <a:spcBef>
                <a:spcPct val="0"/>
              </a:spcBef>
              <a:spcAft>
                <a:spcPct val="0"/>
              </a:spcAft>
              <a:buClrTx/>
              <a:buSzTx/>
              <a:buFontTx/>
              <a:buNone/>
              <a:tabLst/>
            </a:pPr>
            <a:r>
              <a:rPr lang="ru-RU" sz="1600" dirty="0" smtClean="0">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«Педагогики  Сердца»  Я.  Корчак  писал: «Взрослым  кажется,  что  дети  не  </a:t>
            </a:r>
          </a:p>
          <a:p>
            <a:pPr marL="0" marR="0" lvl="0" indent="450850" algn="just" defTabSz="914400" rtl="0" eaLnBrk="1" fontAlgn="base" latinLnBrk="0" hangingPunct="1">
              <a:lnSpc>
                <a:spcPct val="100000"/>
              </a:lnSpc>
              <a:spcBef>
                <a:spcPct val="0"/>
              </a:spcBef>
              <a:spcAft>
                <a:spcPct val="0"/>
              </a:spcAft>
              <a:buClrTx/>
              <a:buSzTx/>
              <a:buFontTx/>
              <a:buNone/>
              <a:tabLst/>
            </a:pPr>
            <a:r>
              <a:rPr lang="ru-RU" sz="1600" dirty="0" smtClean="0">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заботятся о своем здоровье: если за ними не смотреть, они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повыпадали</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бы все из окон, потонули бы, попали бы под машины, повыбили бы себе глаза, поломали бы ноги 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позаболевали</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бы воспалением мозга и воспалением легких – уж сам не знаю, какими еще болезнями. Нет. Детям совершенно так же, как и взрослым, хочется быть здоровыми и сильными, только дети не знают, что для этого надо делать. Объясним им, и они будут беречься». Действительно, только мы, взрослые, можем научить детей следить за своим здоровьем, беречь его.</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4" descr="D:\Мама\картинки оспорте\45a3a38ebb68adf205f9aaf34b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284687" y="5429264"/>
            <a:ext cx="1859313" cy="1428736"/>
          </a:xfrm>
          <a:prstGeom prst="rect">
            <a:avLst/>
          </a:prstGeom>
          <a:noFill/>
        </p:spPr>
      </p:pic>
      <p:pic>
        <p:nvPicPr>
          <p:cNvPr id="4" name="Picture 2" descr="C:\Users\Дашулька\Desktop\физ уголок\100PHOTO\SAM_2598.JPG"/>
          <p:cNvPicPr>
            <a:picLocks noChangeAspect="1" noChangeArrowheads="1"/>
          </p:cNvPicPr>
          <p:nvPr/>
        </p:nvPicPr>
        <p:blipFill>
          <a:blip r:embed="rId3"/>
          <a:srcRect t="11160"/>
          <a:stretch>
            <a:fillRect/>
          </a:stretch>
        </p:blipFill>
        <p:spPr bwMode="auto">
          <a:xfrm>
            <a:off x="928662" y="3071810"/>
            <a:ext cx="2879750" cy="3411951"/>
          </a:xfrm>
          <a:prstGeom prst="rect">
            <a:avLst/>
          </a:prstGeom>
          <a:ln>
            <a:noFill/>
          </a:ln>
          <a:effectLst>
            <a:softEdge rad="112500"/>
          </a:effectLst>
        </p:spPr>
      </p:pic>
      <p:pic>
        <p:nvPicPr>
          <p:cNvPr id="5" name="Picture 3" descr="C:\Users\Дашулька\Desktop\физ уголок\100PHOTO\SAM_2655.JPG"/>
          <p:cNvPicPr>
            <a:picLocks noChangeAspect="1" noChangeArrowheads="1"/>
          </p:cNvPicPr>
          <p:nvPr/>
        </p:nvPicPr>
        <p:blipFill>
          <a:blip r:embed="rId4"/>
          <a:srcRect l="6540" t="13122" r="12417"/>
          <a:stretch>
            <a:fillRect/>
          </a:stretch>
        </p:blipFill>
        <p:spPr bwMode="auto">
          <a:xfrm>
            <a:off x="5072066" y="3071810"/>
            <a:ext cx="2321748" cy="3316961"/>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ОТО\Изображение 057.jpg"/>
          <p:cNvPicPr/>
          <p:nvPr/>
        </p:nvPicPr>
        <p:blipFill>
          <a:blip r:embed="rId2" cstate="print"/>
          <a:srcRect r="12035" b="7687"/>
          <a:stretch>
            <a:fillRect/>
          </a:stretch>
        </p:blipFill>
        <p:spPr bwMode="auto">
          <a:xfrm>
            <a:off x="1714480" y="1071546"/>
            <a:ext cx="6215106" cy="4929222"/>
          </a:xfrm>
          <a:prstGeom prst="rect">
            <a:avLst/>
          </a:prstGeom>
          <a:ln>
            <a:noFill/>
          </a:ln>
          <a:effectLst>
            <a:softEdge rad="112500"/>
          </a:effectLst>
        </p:spPr>
      </p:pic>
      <p:sp>
        <p:nvSpPr>
          <p:cNvPr id="4" name="Rectangle 1"/>
          <p:cNvSpPr>
            <a:spLocks noChangeArrowheads="1"/>
          </p:cNvSpPr>
          <p:nvPr/>
        </p:nvSpPr>
        <p:spPr bwMode="auto">
          <a:xfrm>
            <a:off x="3203848" y="467004"/>
            <a:ext cx="342902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Спорт спасет целый мир!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F:\медкова\DSCN5395.JPG"/>
          <p:cNvPicPr/>
          <p:nvPr/>
        </p:nvPicPr>
        <p:blipFill>
          <a:blip r:embed="rId3" cstate="print"/>
          <a:srcRect l="5505" t="11536" r="6707" b="318"/>
          <a:stretch>
            <a:fillRect/>
          </a:stretch>
        </p:blipFill>
        <p:spPr bwMode="auto">
          <a:xfrm>
            <a:off x="928662" y="857232"/>
            <a:ext cx="7429552" cy="5429288"/>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07704" y="359823"/>
            <a:ext cx="6286544" cy="769441"/>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Физкультурные упражнения  с родителями и детьми в «Школе молодого родителя»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3" name="Picture 2" descr="H:\DCIM\100SSCAM\SDC13933.JPG"/>
          <p:cNvPicPr>
            <a:picLocks noChangeAspect="1" noChangeArrowheads="1"/>
          </p:cNvPicPr>
          <p:nvPr/>
        </p:nvPicPr>
        <p:blipFill>
          <a:blip r:embed="rId2">
            <a:lum contrast="10000"/>
          </a:blip>
          <a:srcRect/>
          <a:stretch>
            <a:fillRect/>
          </a:stretch>
        </p:blipFill>
        <p:spPr bwMode="auto">
          <a:xfrm>
            <a:off x="1785918" y="1643050"/>
            <a:ext cx="6115059" cy="4586294"/>
          </a:xfrm>
          <a:prstGeom prst="rect">
            <a:avLst/>
          </a:prstGeom>
          <a:ln>
            <a:noFill/>
          </a:ln>
          <a:effectLst>
            <a:softEdge rad="112500"/>
          </a:effectLst>
        </p:spPr>
      </p:pic>
      <p:pic>
        <p:nvPicPr>
          <p:cNvPr id="4" name="Picture 3" descr="C:\Users\Дашулька\Desktop\проект физ - ра\фото\SAM_2454.JPG"/>
          <p:cNvPicPr>
            <a:picLocks noChangeAspect="1" noChangeArrowheads="1"/>
          </p:cNvPicPr>
          <p:nvPr/>
        </p:nvPicPr>
        <p:blipFill>
          <a:blip r:embed="rId3" cstate="print"/>
          <a:srcRect l="7614" t="7070" r="-568"/>
          <a:stretch>
            <a:fillRect/>
          </a:stretch>
        </p:blipFill>
        <p:spPr bwMode="auto">
          <a:xfrm>
            <a:off x="1714480" y="1428736"/>
            <a:ext cx="6397717" cy="5005607"/>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07704" y="359823"/>
            <a:ext cx="6286544" cy="769441"/>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Деловая игра с родителями </a:t>
            </a:r>
          </a:p>
          <a:p>
            <a:pPr marL="0" marR="0" lvl="0" indent="0" algn="ctr" defTabSz="914400" rtl="0" eaLnBrk="1" fontAlgn="base" latinLnBrk="0" hangingPunct="1">
              <a:lnSpc>
                <a:spcPct val="100000"/>
              </a:lnSpc>
              <a:spcBef>
                <a:spcPct val="0"/>
              </a:spcBef>
              <a:spcAft>
                <a:spcPct val="0"/>
              </a:spcAft>
              <a:buClrTx/>
              <a:buSzTx/>
              <a:buFontTx/>
              <a:buNone/>
              <a:tabLst/>
            </a:pPr>
            <a:r>
              <a:rPr lang="ru-RU" sz="2000" b="1" dirty="0" smtClean="0">
                <a:solidFill>
                  <a:srgbClr val="006BBC"/>
                </a:solidFill>
                <a:latin typeface="Times New Roman" pitchFamily="18" charset="0"/>
                <a:ea typeface="Times New Roman" pitchFamily="18" charset="0"/>
                <a:cs typeface="Times New Roman" pitchFamily="18" charset="0"/>
              </a:rPr>
              <a:t>«Путь к здоровью, силе и бодрости»</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Picture 8" descr="C:\Users\Дашулька\Desktop\проект физ - ра\фото\SAM_2464.JPG"/>
          <p:cNvPicPr>
            <a:picLocks noChangeAspect="1" noChangeArrowheads="1"/>
          </p:cNvPicPr>
          <p:nvPr/>
        </p:nvPicPr>
        <p:blipFill>
          <a:blip r:embed="rId2" cstate="print"/>
          <a:srcRect r="1357"/>
          <a:stretch>
            <a:fillRect/>
          </a:stretch>
        </p:blipFill>
        <p:spPr bwMode="auto">
          <a:xfrm>
            <a:off x="1824824" y="1340768"/>
            <a:ext cx="6339311" cy="4733067"/>
          </a:xfrm>
          <a:prstGeom prst="rect">
            <a:avLst/>
          </a:prstGeom>
          <a:ln>
            <a:noFill/>
          </a:ln>
          <a:effectLst>
            <a:softEdge rad="112500"/>
          </a:effectLst>
        </p:spPr>
      </p:pic>
    </p:spTree>
    <p:extLst>
      <p:ext uri="{BB962C8B-B14F-4D97-AF65-F5344CB8AC3E}">
        <p14:creationId xmlns:p14="http://schemas.microsoft.com/office/powerpoint/2010/main" val="2480065441"/>
      </p:ext>
    </p:extLst>
  </p:cSld>
  <p:clrMapOvr>
    <a:masterClrMapping/>
  </p:clrMapOvr>
  <p:transition spd="slow">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71802" y="357166"/>
            <a:ext cx="3643338" cy="461665"/>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a:t>
            </a:r>
            <a:r>
              <a:rPr lang="ru-RU" sz="2000" b="1" dirty="0" smtClean="0">
                <a:solidFill>
                  <a:srgbClr val="006BBC"/>
                </a:solidFill>
                <a:latin typeface="Times New Roman" pitchFamily="18" charset="0"/>
                <a:ea typeface="Times New Roman" pitchFamily="18" charset="0"/>
                <a:cs typeface="Times New Roman" pitchFamily="18" charset="0"/>
              </a:rPr>
              <a:t>Степ - зарядка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1785918" y="928670"/>
            <a:ext cx="68580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Проводится с детьми  под ритмическую музыку в форме</a:t>
            </a:r>
            <a:r>
              <a:rPr kumimoji="0" lang="ru-RU" sz="1400"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утренней гимнастики или как часть физкультурного занятия, досуга или праздника. </a:t>
            </a:r>
            <a:r>
              <a:rPr lang="ru-RU" sz="1400" dirty="0" smtClean="0">
                <a:latin typeface="Times New Roman" pitchFamily="18" charset="0"/>
                <a:cs typeface="Times New Roman" pitchFamily="18" charset="0"/>
              </a:rPr>
              <a:t>Степ - аэробика дает возможность совместить развитие внутреннего и внешнего облика человека. </a:t>
            </a: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286000" y="2136339"/>
            <a:ext cx="4572000" cy="369332"/>
          </a:xfrm>
          <a:prstGeom prst="rect">
            <a:avLst/>
          </a:prstGeom>
        </p:spPr>
        <p:txBody>
          <a:bodyPr>
            <a:spAutoFit/>
          </a:bodyPr>
          <a:lstStyle/>
          <a:p>
            <a:r>
              <a:rPr lang="ru-RU" dirty="0" smtClean="0"/>
              <a:t> </a:t>
            </a:r>
            <a:endParaRPr lang="ru-RU" dirty="0"/>
          </a:p>
        </p:txBody>
      </p:sp>
      <p:pic>
        <p:nvPicPr>
          <p:cNvPr id="8" name="Рисунок 7" descr="F:\2\Изображение 102.jpg"/>
          <p:cNvPicPr/>
          <p:nvPr/>
        </p:nvPicPr>
        <p:blipFill>
          <a:blip r:embed="rId2" cstate="print"/>
          <a:srcRect/>
          <a:stretch>
            <a:fillRect/>
          </a:stretch>
        </p:blipFill>
        <p:spPr bwMode="auto">
          <a:xfrm>
            <a:off x="2357422" y="1714488"/>
            <a:ext cx="5633381" cy="4601804"/>
          </a:xfrm>
          <a:prstGeom prst="rect">
            <a:avLst/>
          </a:prstGeom>
          <a:ln>
            <a:noFill/>
          </a:ln>
          <a:effectLst>
            <a:softEdge rad="112500"/>
          </a:effectLst>
        </p:spPr>
      </p:pic>
      <p:pic>
        <p:nvPicPr>
          <p:cNvPr id="3074" name="Picture 2" descr="D:\Мама\detia-96.gif"/>
          <p:cNvPicPr>
            <a:picLocks noChangeAspect="1" noChangeArrowheads="1" noCrop="1"/>
          </p:cNvPicPr>
          <p:nvPr/>
        </p:nvPicPr>
        <p:blipFill>
          <a:blip r:embed="rId3"/>
          <a:srcRect/>
          <a:stretch>
            <a:fillRect/>
          </a:stretch>
        </p:blipFill>
        <p:spPr bwMode="auto">
          <a:xfrm>
            <a:off x="928662" y="4929198"/>
            <a:ext cx="1095376" cy="1095376"/>
          </a:xfrm>
          <a:prstGeom prst="rect">
            <a:avLst/>
          </a:prstGeom>
          <a:noFill/>
        </p:spPr>
      </p:pic>
      <p:pic>
        <p:nvPicPr>
          <p:cNvPr id="7" name="Рисунок 6" descr="C:\Users\Алексеич\Desktop\SAM_2335.JPG"/>
          <p:cNvPicPr/>
          <p:nvPr/>
        </p:nvPicPr>
        <p:blipFill>
          <a:blip r:embed="rId4" cstate="print">
            <a:extLst>
              <a:ext uri="{28A0092B-C50C-407E-A947-70E740481C1C}">
                <a14:useLocalDpi xmlns:a14="http://schemas.microsoft.com/office/drawing/2010/main" val="0"/>
              </a:ext>
            </a:extLst>
          </a:blip>
          <a:srcRect l="5494" t="5882" r="2198"/>
          <a:stretch>
            <a:fillRect/>
          </a:stretch>
        </p:blipFill>
        <p:spPr bwMode="auto">
          <a:xfrm>
            <a:off x="2214546" y="1714488"/>
            <a:ext cx="6000792" cy="457203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28860" y="428604"/>
            <a:ext cx="5214974"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Занятия из серии «Здоровый образ</a:t>
            </a:r>
            <a:r>
              <a:rPr kumimoji="0" lang="ru-RU" sz="2000" b="1" i="0" u="none" strike="noStrike" cap="none" normalizeH="0" dirty="0" smtClean="0">
                <a:ln>
                  <a:noFill/>
                </a:ln>
                <a:solidFill>
                  <a:srgbClr val="006BBC"/>
                </a:solidFill>
                <a:latin typeface="Times New Roman" pitchFamily="18" charset="0"/>
                <a:ea typeface="Times New Roman" pitchFamily="18" charset="0"/>
                <a:cs typeface="Times New Roman" pitchFamily="18" charset="0"/>
              </a:rPr>
              <a:t> жизни</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1643042" y="928670"/>
            <a:ext cx="7000924"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a:t>
            </a:r>
            <a:r>
              <a:rPr lang="ru-RU" sz="1400" dirty="0" smtClean="0">
                <a:latin typeface="Times New Roman" pitchFamily="18" charset="0"/>
                <a:ea typeface="Times New Roman" pitchFamily="18" charset="0"/>
                <a:cs typeface="Times New Roman" pitchFamily="18" charset="0"/>
              </a:rPr>
              <a:t>бразовательная деятельность</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a:t>
            </a:r>
            <a:r>
              <a:rPr lang="ru-RU" sz="1400" dirty="0" smtClean="0">
                <a:latin typeface="Times New Roman" pitchFamily="18" charset="0"/>
                <a:ea typeface="Times New Roman" pitchFamily="18" charset="0"/>
                <a:cs typeface="Times New Roman" pitchFamily="18" charset="0"/>
              </a:rPr>
              <a:t> детском саду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 ознакомлению детей со своим организмом, создание предпосылок к заботе о собственном здоровье проводится систематически и целенаправленно 1 раз в неделю по 30 минут,</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начиная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старшей группы. </a:t>
            </a:r>
            <a:r>
              <a:rPr lang="ru-RU" sz="1400" dirty="0" smtClean="0">
                <a:latin typeface="Times New Roman" pitchFamily="18" charset="0"/>
                <a:ea typeface="Times New Roman" pitchFamily="18" charset="0"/>
                <a:cs typeface="Times New Roman" pitchFamily="18" charset="0"/>
              </a:rPr>
              <a:t>Используется программа  социального развития ребенка «Я – Человек», раздел «Что я знаю о себе» под редакцией С.А.Козловой.</a:t>
            </a:r>
            <a:endParaRPr lang="ru-RU" sz="1400"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286000" y="2136339"/>
            <a:ext cx="4572000" cy="369332"/>
          </a:xfrm>
          <a:prstGeom prst="rect">
            <a:avLst/>
          </a:prstGeom>
        </p:spPr>
        <p:txBody>
          <a:bodyPr>
            <a:spAutoFit/>
          </a:bodyPr>
          <a:lstStyle/>
          <a:p>
            <a:r>
              <a:rPr lang="ru-RU" dirty="0" smtClean="0"/>
              <a:t> </a:t>
            </a:r>
            <a:endParaRPr lang="ru-RU" dirty="0"/>
          </a:p>
        </p:txBody>
      </p:sp>
      <p:pic>
        <p:nvPicPr>
          <p:cNvPr id="5" name="Picture 2" descr="C:\Documents and Settings\Эдик\Рабочий стол\фото\SDC13901.JPG"/>
          <p:cNvPicPr>
            <a:picLocks noChangeAspect="1" noChangeArrowheads="1"/>
          </p:cNvPicPr>
          <p:nvPr/>
        </p:nvPicPr>
        <p:blipFill>
          <a:blip r:embed="rId2" cstate="print"/>
          <a:srcRect/>
          <a:stretch>
            <a:fillRect/>
          </a:stretch>
        </p:blipFill>
        <p:spPr bwMode="auto">
          <a:xfrm>
            <a:off x="4643438" y="2143116"/>
            <a:ext cx="4000526" cy="3000396"/>
          </a:xfrm>
          <a:prstGeom prst="rect">
            <a:avLst/>
          </a:prstGeom>
          <a:ln>
            <a:noFill/>
          </a:ln>
          <a:effectLst>
            <a:softEdge rad="112500"/>
          </a:effectLst>
        </p:spPr>
      </p:pic>
      <p:sp>
        <p:nvSpPr>
          <p:cNvPr id="7" name="Прямоугольник 6"/>
          <p:cNvSpPr/>
          <p:nvPr/>
        </p:nvSpPr>
        <p:spPr>
          <a:xfrm>
            <a:off x="2643174" y="5357826"/>
            <a:ext cx="3500462" cy="954107"/>
          </a:xfrm>
          <a:prstGeom prst="rect">
            <a:avLst/>
          </a:prstGeom>
        </p:spPr>
        <p:txBody>
          <a:bodyPr wrap="square">
            <a:spAutoFit/>
          </a:bodyPr>
          <a:lstStyle/>
          <a:p>
            <a:pPr algn="ctr">
              <a:defRPr/>
            </a:pPr>
            <a:r>
              <a:rPr lang="ru-RU" sz="1400" dirty="0">
                <a:ln w="6350">
                  <a:noFill/>
                </a:ln>
                <a:latin typeface="Times New Roman" pitchFamily="18" charset="0"/>
                <a:cs typeface="Times New Roman" pitchFamily="18" charset="0"/>
              </a:rPr>
              <a:t>Пора ребятишкам идти на обед.</a:t>
            </a:r>
          </a:p>
          <a:p>
            <a:pPr algn="ctr">
              <a:defRPr/>
            </a:pPr>
            <a:r>
              <a:rPr lang="ru-RU" sz="1400" dirty="0">
                <a:ln w="6350">
                  <a:noFill/>
                </a:ln>
                <a:latin typeface="Times New Roman" pitchFamily="18" charset="0"/>
                <a:cs typeface="Times New Roman" pitchFamily="18" charset="0"/>
              </a:rPr>
              <a:t>Ой, как бы еда не наделала бед!</a:t>
            </a:r>
          </a:p>
          <a:p>
            <a:pPr algn="ctr">
              <a:defRPr/>
            </a:pPr>
            <a:r>
              <a:rPr lang="ru-RU" sz="1400" dirty="0">
                <a:ln w="6350">
                  <a:noFill/>
                </a:ln>
                <a:latin typeface="Times New Roman" pitchFamily="18" charset="0"/>
                <a:cs typeface="Times New Roman" pitchFamily="18" charset="0"/>
              </a:rPr>
              <a:t>Давайте мы с вами посмотрим подробно,</a:t>
            </a:r>
          </a:p>
          <a:p>
            <a:pPr algn="ctr">
              <a:defRPr/>
            </a:pPr>
            <a:r>
              <a:rPr lang="ru-RU" sz="1400" dirty="0">
                <a:ln w="6350">
                  <a:noFill/>
                </a:ln>
                <a:latin typeface="Times New Roman" pitchFamily="18" charset="0"/>
                <a:cs typeface="Times New Roman" pitchFamily="18" charset="0"/>
              </a:rPr>
              <a:t> И выберем вместе все то, что съедобно.</a:t>
            </a:r>
          </a:p>
        </p:txBody>
      </p:sp>
      <p:pic>
        <p:nvPicPr>
          <p:cNvPr id="9" name="Рисунок 8" descr="F:\проект\DSCN3643.JPG"/>
          <p:cNvPicPr/>
          <p:nvPr/>
        </p:nvPicPr>
        <p:blipFill>
          <a:blip r:embed="rId3" cstate="print"/>
          <a:srcRect/>
          <a:stretch>
            <a:fillRect/>
          </a:stretch>
        </p:blipFill>
        <p:spPr bwMode="auto">
          <a:xfrm>
            <a:off x="714348" y="2143116"/>
            <a:ext cx="3714776" cy="300039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14612" y="357166"/>
            <a:ext cx="400052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Самомассаж</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571472" y="5429264"/>
            <a:ext cx="821537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Используется воспитателями в зависимости от поставленных педагогом целей,</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различных формах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физкультурно</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оздоровительной работы. Необходимо объяснить ребенку серьезность процедуры и дать детям элементарные знания о том, как не нанести вред своему организму. </a:t>
            </a:r>
            <a:endParaRPr lang="ru-RU" sz="1400"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286000" y="2136339"/>
            <a:ext cx="4572000" cy="369332"/>
          </a:xfrm>
          <a:prstGeom prst="rect">
            <a:avLst/>
          </a:prstGeom>
        </p:spPr>
        <p:txBody>
          <a:bodyPr>
            <a:spAutoFit/>
          </a:bodyPr>
          <a:lstStyle/>
          <a:p>
            <a:r>
              <a:rPr lang="ru-RU" dirty="0" smtClean="0"/>
              <a:t> </a:t>
            </a:r>
            <a:endParaRPr lang="ru-RU" dirty="0"/>
          </a:p>
        </p:txBody>
      </p:sp>
      <p:pic>
        <p:nvPicPr>
          <p:cNvPr id="5" name="Рисунок 4" descr="C:\Users\Алексеич\Desktop\DSCN5019.JPG"/>
          <p:cNvPicPr/>
          <p:nvPr/>
        </p:nvPicPr>
        <p:blipFill rotWithShape="1">
          <a:blip r:embed="rId3" cstate="print">
            <a:extLst>
              <a:ext uri="{28A0092B-C50C-407E-A947-70E740481C1C}">
                <a14:useLocalDpi xmlns:a14="http://schemas.microsoft.com/office/drawing/2010/main" val="0"/>
              </a:ext>
            </a:extLst>
          </a:blip>
          <a:srcRect t="19231" r="9476" b="4875"/>
          <a:stretch/>
        </p:blipFill>
        <p:spPr bwMode="auto">
          <a:xfrm>
            <a:off x="1475656" y="920899"/>
            <a:ext cx="6858645" cy="4380309"/>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p:transition spd="slow">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14612" y="357166"/>
            <a:ext cx="4000528"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Коммуникативные игры</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1785918" y="928670"/>
            <a:ext cx="68580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Проводятся 1-2 раза в неделю по 30 минут с детьми со старшего возраста. Занятия строятся по определенной схеме и состоят из нескольких частей. В них входят беседы, этюды</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и игры разной степени подвижности и др.</a:t>
            </a:r>
            <a:endParaRPr lang="ru-RU" sz="1400"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286000" y="2136339"/>
            <a:ext cx="4572000" cy="369332"/>
          </a:xfrm>
          <a:prstGeom prst="rect">
            <a:avLst/>
          </a:prstGeom>
        </p:spPr>
        <p:txBody>
          <a:bodyPr>
            <a:spAutoFit/>
          </a:bodyPr>
          <a:lstStyle/>
          <a:p>
            <a:r>
              <a:rPr lang="ru-RU" dirty="0" smtClean="0"/>
              <a:t> </a:t>
            </a:r>
            <a:endParaRPr lang="ru-RU" dirty="0"/>
          </a:p>
        </p:txBody>
      </p:sp>
      <p:pic>
        <p:nvPicPr>
          <p:cNvPr id="8" name="Содержимое 3" descr="P7220393.JPG"/>
          <p:cNvPicPr>
            <a:picLocks noChangeAspect="1"/>
          </p:cNvPicPr>
          <p:nvPr/>
        </p:nvPicPr>
        <p:blipFill>
          <a:blip r:embed="rId3" cstate="print">
            <a:lum bright="30000" contrast="30000"/>
          </a:blip>
          <a:srcRect l="10403" t="15645"/>
          <a:stretch>
            <a:fillRect/>
          </a:stretch>
        </p:blipFill>
        <p:spPr>
          <a:xfrm>
            <a:off x="1571604" y="1857364"/>
            <a:ext cx="6438686" cy="4546480"/>
          </a:xfrm>
          <a:prstGeom prst="rect">
            <a:avLst/>
          </a:prstGeom>
          <a:ln>
            <a:noFill/>
          </a:ln>
          <a:effectLst>
            <a:softEdge rad="112500"/>
          </a:effectLst>
        </p:spPr>
      </p:pic>
      <p:pic>
        <p:nvPicPr>
          <p:cNvPr id="7" name="Рисунок 6" descr="C:\Users\Алексеич\Pictures\экскурсия в школу\0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6937" y="1700808"/>
            <a:ext cx="6320681" cy="470303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14612" y="357166"/>
            <a:ext cx="4000528" cy="707886"/>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Проблемно – игровые </a:t>
            </a: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игротренинги</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и  </a:t>
            </a: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игротерапия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4" name="Rectangle 1"/>
          <p:cNvSpPr>
            <a:spLocks noChangeArrowheads="1"/>
          </p:cNvSpPr>
          <p:nvPr/>
        </p:nvSpPr>
        <p:spPr bwMode="auto">
          <a:xfrm>
            <a:off x="1785918" y="1214422"/>
            <a:ext cx="685804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Проводятся с детьми всех групп в свободное время.</a:t>
            </a:r>
            <a:r>
              <a:rPr kumimoji="0" lang="ru-RU"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Занятие может быть организованно незаметно для ребенка, посредством включения педагога в процесс игровой деятельности.</a:t>
            </a:r>
          </a:p>
          <a:p>
            <a:pPr marL="0" marR="0" lvl="0" indent="0" algn="just" defTabSz="914400" rtl="0" eaLnBrk="1" fontAlgn="base" latinLnBrk="0" hangingPunct="1">
              <a:lnSpc>
                <a:spcPct val="100000"/>
              </a:lnSpc>
              <a:spcBef>
                <a:spcPct val="0"/>
              </a:spcBef>
              <a:spcAft>
                <a:spcPct val="0"/>
              </a:spcAft>
              <a:buClrTx/>
              <a:buSzTx/>
              <a:buFontTx/>
              <a:buNone/>
              <a:tabLst>
                <a:tab pos="2251075"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071670" y="3071810"/>
            <a:ext cx="4572000" cy="369332"/>
          </a:xfrm>
          <a:prstGeom prst="rect">
            <a:avLst/>
          </a:prstGeom>
        </p:spPr>
        <p:txBody>
          <a:bodyPr>
            <a:spAutoFit/>
          </a:bodyPr>
          <a:lstStyle/>
          <a:p>
            <a:r>
              <a:rPr lang="ru-RU" dirty="0" smtClean="0"/>
              <a:t> </a:t>
            </a:r>
            <a:endParaRPr lang="ru-RU" dirty="0"/>
          </a:p>
        </p:txBody>
      </p:sp>
      <p:pic>
        <p:nvPicPr>
          <p:cNvPr id="7" name="Рисунок 4" descr="D:\ФОТО\детский сад\Изображение 049.jpg"/>
          <p:cNvPicPr>
            <a:picLocks noChangeAspect="1" noChangeArrowheads="1"/>
          </p:cNvPicPr>
          <p:nvPr/>
        </p:nvPicPr>
        <p:blipFill>
          <a:blip r:embed="rId3"/>
          <a:srcRect t="16705" r="2534" b="5489"/>
          <a:stretch>
            <a:fillRect/>
          </a:stretch>
        </p:blipFill>
        <p:spPr bwMode="auto">
          <a:xfrm>
            <a:off x="1214414" y="2214554"/>
            <a:ext cx="6879042" cy="411399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43042" y="428604"/>
            <a:ext cx="6215106" cy="461665"/>
          </a:xfrm>
          <a:prstGeom prst="rect">
            <a:avLst/>
          </a:prstGeom>
          <a:noFill/>
          <a:ln w="19050">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C00000"/>
                </a:solidFill>
                <a:latin typeface="Times New Roman" pitchFamily="18" charset="0"/>
                <a:ea typeface="Times New Roman" pitchFamily="18" charset="0"/>
                <a:cs typeface="Times New Roman" pitchFamily="18" charset="0"/>
              </a:rPr>
              <a:t>Коррекционные технологии</a:t>
            </a:r>
            <a:endParaRPr kumimoji="0" lang="ru-RU" sz="2400" b="1" i="0" u="none" strike="noStrike" cap="none" normalizeH="0" baseline="0" dirty="0" smtClean="0">
              <a:ln>
                <a:noFill/>
              </a:ln>
              <a:solidFill>
                <a:srgbClr val="C00000"/>
              </a:solidFill>
              <a:latin typeface="Times New Roman" pitchFamily="18" charset="0"/>
              <a:cs typeface="Times New Roman" pitchFamily="18" charset="0"/>
            </a:endParaRPr>
          </a:p>
        </p:txBody>
      </p:sp>
      <p:sp>
        <p:nvSpPr>
          <p:cNvPr id="5" name="Rectangle 1"/>
          <p:cNvSpPr>
            <a:spLocks noChangeArrowheads="1"/>
          </p:cNvSpPr>
          <p:nvPr/>
        </p:nvSpPr>
        <p:spPr bwMode="auto">
          <a:xfrm>
            <a:off x="2000232" y="928670"/>
            <a:ext cx="6215106"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Технологии музыкального воздействия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6" name="Rectangle 1"/>
          <p:cNvSpPr>
            <a:spLocks noChangeArrowheads="1"/>
          </p:cNvSpPr>
          <p:nvPr/>
        </p:nvSpPr>
        <p:spPr bwMode="auto">
          <a:xfrm>
            <a:off x="714348" y="5286388"/>
            <a:ext cx="792961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Проводятся с детьми всех групп в различных формах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физкультурно</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оздоровительной работы; либо отдельные занятия 2-4 раза в месяц в зависимости от поставленных  целей для снятия напряжения, повышения эмоционального настроя.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Рисунок 8" descr="D:\ФОТО\детский сад\DSCN0921.jpg"/>
          <p:cNvPicPr>
            <a:picLocks noChangeAspect="1" noChangeArrowheads="1"/>
          </p:cNvPicPr>
          <p:nvPr/>
        </p:nvPicPr>
        <p:blipFill>
          <a:blip r:embed="rId2"/>
          <a:srcRect/>
          <a:stretch>
            <a:fillRect/>
          </a:stretch>
        </p:blipFill>
        <p:spPr bwMode="auto">
          <a:xfrm>
            <a:off x="2071670" y="1428495"/>
            <a:ext cx="5143536" cy="3859824"/>
          </a:xfrm>
          <a:prstGeom prst="rect">
            <a:avLst/>
          </a:prstGeom>
          <a:ln>
            <a:noFill/>
          </a:ln>
          <a:effectLst>
            <a:softEdge rad="112500"/>
          </a:effectLst>
        </p:spPr>
      </p:pic>
      <p:pic>
        <p:nvPicPr>
          <p:cNvPr id="8" name="Рисунок 7" descr="F:\подвижные игры\Изображение 095.jpg"/>
          <p:cNvPicPr/>
          <p:nvPr/>
        </p:nvPicPr>
        <p:blipFill>
          <a:blip r:embed="rId3" cstate="print"/>
          <a:srcRect l="1523" t="17735" r="8620"/>
          <a:stretch>
            <a:fillRect/>
          </a:stretch>
        </p:blipFill>
        <p:spPr bwMode="auto">
          <a:xfrm>
            <a:off x="2143108" y="1428736"/>
            <a:ext cx="5072098" cy="3714776"/>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071802" y="357166"/>
            <a:ext cx="3143272"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Сказкотерапия</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6" name="Rectangle 1"/>
          <p:cNvSpPr>
            <a:spLocks noChangeArrowheads="1"/>
          </p:cNvSpPr>
          <p:nvPr/>
        </p:nvSpPr>
        <p:spPr bwMode="auto">
          <a:xfrm>
            <a:off x="4500562" y="4572008"/>
            <a:ext cx="400052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2251075"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ru-RU" sz="1400" dirty="0" err="1" smtClean="0">
                <a:latin typeface="Times New Roman" pitchFamily="18" charset="0"/>
                <a:ea typeface="Times New Roman" pitchFamily="18" charset="0"/>
                <a:cs typeface="Times New Roman" pitchFamily="18" charset="0"/>
              </a:rPr>
              <a:t>Сказкотерапию</a:t>
            </a:r>
            <a:r>
              <a:rPr lang="ru-RU" sz="1400" dirty="0" smtClean="0">
                <a:latin typeface="Times New Roman" pitchFamily="18" charset="0"/>
                <a:ea typeface="Times New Roman" pitchFamily="18" charset="0"/>
                <a:cs typeface="Times New Roman" pitchFamily="18" charset="0"/>
              </a:rPr>
              <a:t> используют для снятия психоэмоционального напряжения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2-4 раза в месяц по 30 минут.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Рисунок 6" descr="D:\ФОТО\д.с.2014г\Изображение 058.jpg"/>
          <p:cNvPicPr/>
          <p:nvPr/>
        </p:nvPicPr>
        <p:blipFill>
          <a:blip r:embed="rId2" cstate="print">
            <a:lum bright="10000"/>
          </a:blip>
          <a:srcRect t="12821"/>
          <a:stretch>
            <a:fillRect/>
          </a:stretch>
        </p:blipFill>
        <p:spPr bwMode="auto">
          <a:xfrm>
            <a:off x="642910" y="1000108"/>
            <a:ext cx="3714776" cy="2500330"/>
          </a:xfrm>
          <a:prstGeom prst="rect">
            <a:avLst/>
          </a:prstGeom>
          <a:ln>
            <a:noFill/>
          </a:ln>
          <a:effectLst>
            <a:softEdge rad="112500"/>
          </a:effectLst>
        </p:spPr>
      </p:pic>
      <p:pic>
        <p:nvPicPr>
          <p:cNvPr id="8" name="Рисунок 7" descr="D:\ФОТО\детский сад\DSCN1067.jpg"/>
          <p:cNvPicPr/>
          <p:nvPr/>
        </p:nvPicPr>
        <p:blipFill>
          <a:blip r:embed="rId3" cstate="print"/>
          <a:srcRect t="10470"/>
          <a:stretch>
            <a:fillRect/>
          </a:stretch>
        </p:blipFill>
        <p:spPr bwMode="auto">
          <a:xfrm>
            <a:off x="4643438" y="1000108"/>
            <a:ext cx="3929090" cy="2571768"/>
          </a:xfrm>
          <a:prstGeom prst="rect">
            <a:avLst/>
          </a:prstGeom>
          <a:ln>
            <a:noFill/>
          </a:ln>
          <a:effectLst>
            <a:softEdge rad="112500"/>
          </a:effectLst>
        </p:spPr>
      </p:pic>
      <p:pic>
        <p:nvPicPr>
          <p:cNvPr id="9" name="Picture 3" descr="D:\мама\Новая папка\Изображение 014.jpg"/>
          <p:cNvPicPr>
            <a:picLocks noChangeAspect="1" noChangeArrowheads="1"/>
          </p:cNvPicPr>
          <p:nvPr/>
        </p:nvPicPr>
        <p:blipFill>
          <a:blip r:embed="rId4" cstate="print"/>
          <a:srcRect/>
          <a:stretch>
            <a:fillRect/>
          </a:stretch>
        </p:blipFill>
        <p:spPr bwMode="auto">
          <a:xfrm>
            <a:off x="642910" y="3589734"/>
            <a:ext cx="3500462" cy="2625430"/>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643042" y="285728"/>
            <a:ext cx="700092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1600" dirty="0" smtClean="0">
                <a:latin typeface="Times New Roman" pitchFamily="18" charset="0"/>
                <a:ea typeface="Times New Roman" pitchFamily="18" charset="0"/>
                <a:cs typeface="Times New Roman" pitchFamily="18" charset="0"/>
              </a:rPr>
              <a:t>      Проект раскрывает эффективные формы взаимодействия детского сада и  семьи по формированию потребности детей в здоровом образе жизни. Он определяет основные направления, цель и задачи, а также план действий по их реализации. Проект направлен на становление ценностного отношения к  здоровью и здоровому образу жизни, способствует физическому развитию детей.</a:t>
            </a:r>
          </a:p>
          <a:p>
            <a:pPr algn="just" fontAlgn="base">
              <a:spcBef>
                <a:spcPct val="0"/>
              </a:spcBef>
              <a:spcAft>
                <a:spcPct val="0"/>
              </a:spcAf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9458" name="Rectangle 2"/>
          <p:cNvSpPr>
            <a:spLocks noChangeArrowheads="1"/>
          </p:cNvSpPr>
          <p:nvPr/>
        </p:nvSpPr>
        <p:spPr bwMode="auto">
          <a:xfrm>
            <a:off x="3643306" y="3643314"/>
            <a:ext cx="18573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Гипотеза</a:t>
            </a:r>
            <a:endParaRPr kumimoji="0" lang="ru-RU" sz="2000" b="0" i="0" u="none" strike="noStrike" cap="none" normalizeH="0" baseline="0" dirty="0" smtClean="0">
              <a:ln>
                <a:noFill/>
              </a:ln>
              <a:solidFill>
                <a:srgbClr val="B00000"/>
              </a:solidFill>
              <a:effectLst/>
              <a:latin typeface="Arial" pitchFamily="34" charset="0"/>
            </a:endParaRPr>
          </a:p>
        </p:txBody>
      </p:sp>
      <p:sp>
        <p:nvSpPr>
          <p:cNvPr id="19459" name="Rectangle 3"/>
          <p:cNvSpPr>
            <a:spLocks noChangeArrowheads="1"/>
          </p:cNvSpPr>
          <p:nvPr/>
        </p:nvSpPr>
        <p:spPr bwMode="auto">
          <a:xfrm>
            <a:off x="500034" y="4071942"/>
            <a:ext cx="821537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Здоровьесберегающие технологии дадут возможность обеспечить высокий уровень  здоровья детей  и воспитание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валеологической</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социально </a:t>
            </a: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психологической  и духовно </a:t>
            </a: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нравственной культуры, применительно к взрослым </a:t>
            </a:r>
            <a:r>
              <a:rPr kumimoji="0" lang="ru-RU" sz="16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поможет становлению культуры профессионального  здоровья воспитателей ДОО 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валеологическому</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просвещению родителей.</a:t>
            </a:r>
            <a:endParaRPr kumimoji="0" lang="ru-RU" sz="1600" b="0" i="0" u="none" strike="noStrike" cap="none" normalizeH="0" baseline="0" dirty="0" smtClean="0">
              <a:ln>
                <a:noFill/>
              </a:ln>
              <a:solidFill>
                <a:schemeClr val="tx1"/>
              </a:solidFill>
              <a:effectLst/>
              <a:latin typeface="Arial" pitchFamily="34" charset="0"/>
            </a:endParaRPr>
          </a:p>
        </p:txBody>
      </p:sp>
      <p:sp>
        <p:nvSpPr>
          <p:cNvPr id="6" name="Rectangle 2"/>
          <p:cNvSpPr>
            <a:spLocks noChangeArrowheads="1"/>
          </p:cNvSpPr>
          <p:nvPr/>
        </p:nvSpPr>
        <p:spPr bwMode="auto">
          <a:xfrm>
            <a:off x="3214678" y="5214950"/>
            <a:ext cx="278608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Цель проекта</a:t>
            </a:r>
            <a:endParaRPr kumimoji="0" lang="ru-RU" sz="2000" b="0" i="0" u="none" strike="noStrike" cap="none" normalizeH="0" baseline="0" dirty="0" smtClean="0">
              <a:ln>
                <a:noFill/>
              </a:ln>
              <a:solidFill>
                <a:srgbClr val="B00000"/>
              </a:solidFill>
              <a:effectLst/>
              <a:latin typeface="Arial" pitchFamily="34" charset="0"/>
            </a:endParaRPr>
          </a:p>
        </p:txBody>
      </p:sp>
      <p:sp>
        <p:nvSpPr>
          <p:cNvPr id="19460" name="Rectangle 4"/>
          <p:cNvSpPr>
            <a:spLocks noChangeArrowheads="1"/>
          </p:cNvSpPr>
          <p:nvPr/>
        </p:nvSpPr>
        <p:spPr bwMode="auto">
          <a:xfrm>
            <a:off x="571472" y="5643578"/>
            <a:ext cx="814393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1600" dirty="0" smtClean="0">
                <a:latin typeface="Times New Roman" pitchFamily="18" charset="0"/>
                <a:ea typeface="Times New Roman" pitchFamily="18" charset="0"/>
                <a:cs typeface="Times New Roman" pitchFamily="18" charset="0"/>
              </a:rPr>
              <a:t>«Здоровые дети – здоровая нация, здоровая нация – сила государства» является обогащение содержания воспитательно-образовательного процесса инновационными формами работы по физическому развитию.</a:t>
            </a:r>
            <a:endParaRPr kumimoji="0" lang="ru-RU" sz="1600" b="0" i="0" u="none" strike="noStrike" cap="none" normalizeH="0" baseline="0" dirty="0" smtClean="0">
              <a:ln>
                <a:noFill/>
              </a:ln>
              <a:solidFill>
                <a:schemeClr val="tx1"/>
              </a:solidFill>
              <a:effectLst/>
              <a:latin typeface="Arial" pitchFamily="34" charset="0"/>
            </a:endParaRPr>
          </a:p>
        </p:txBody>
      </p:sp>
      <p:sp>
        <p:nvSpPr>
          <p:cNvPr id="9" name="Rectangle 2"/>
          <p:cNvSpPr>
            <a:spLocks noChangeArrowheads="1"/>
          </p:cNvSpPr>
          <p:nvPr/>
        </p:nvSpPr>
        <p:spPr bwMode="auto">
          <a:xfrm>
            <a:off x="3571868" y="1643050"/>
            <a:ext cx="18573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Проблема</a:t>
            </a:r>
            <a:endParaRPr kumimoji="0" lang="ru-RU" sz="2000" b="0" i="0" u="none" strike="noStrike" cap="none" normalizeH="0" baseline="0" dirty="0" smtClean="0">
              <a:ln>
                <a:noFill/>
              </a:ln>
              <a:solidFill>
                <a:srgbClr val="B00000"/>
              </a:solidFill>
              <a:effectLst/>
              <a:latin typeface="Arial" pitchFamily="34" charset="0"/>
            </a:endParaRPr>
          </a:p>
        </p:txBody>
      </p:sp>
      <p:sp>
        <p:nvSpPr>
          <p:cNvPr id="54273" name="Rectangle 1"/>
          <p:cNvSpPr>
            <a:spLocks noChangeArrowheads="1"/>
          </p:cNvSpPr>
          <p:nvPr/>
        </p:nvSpPr>
        <p:spPr bwMode="auto">
          <a:xfrm>
            <a:off x="500034" y="1928802"/>
            <a:ext cx="821537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lang="ru-RU" sz="1600" dirty="0" smtClean="0">
                <a:latin typeface="Times New Roman" pitchFamily="18" charset="0"/>
                <a:ea typeface="Times New Roman" pitchFamily="18" charset="0"/>
                <a:cs typeface="Times New Roman" pitchFamily="18" charset="0"/>
              </a:rPr>
              <a:t>Анализ состояния   заболеваемости детей в нашем детском саду за 2013 – 2014 </a:t>
            </a:r>
            <a:r>
              <a:rPr lang="ru-RU" sz="1600" dirty="0" err="1" smtClean="0">
                <a:latin typeface="Times New Roman" pitchFamily="18" charset="0"/>
                <a:ea typeface="Times New Roman" pitchFamily="18" charset="0"/>
                <a:cs typeface="Times New Roman" pitchFamily="18" charset="0"/>
              </a:rPr>
              <a:t>гг</a:t>
            </a:r>
            <a:r>
              <a:rPr lang="ru-RU" sz="1600" dirty="0" smtClean="0">
                <a:latin typeface="Times New Roman" pitchFamily="18" charset="0"/>
                <a:ea typeface="Times New Roman" pitchFamily="18" charset="0"/>
                <a:cs typeface="Times New Roman" pitchFamily="18" charset="0"/>
              </a:rPr>
              <a:t> показал, что уровень таких заболеваний, как ОРЗ,  плоскостопие, нарушение осанки достаточно высок. С каждым годом  уменьшается количество детей  с </a:t>
            </a:r>
            <a:r>
              <a:rPr lang="en-US" sz="1600" dirty="0" smtClean="0">
                <a:latin typeface="Times New Roman" pitchFamily="18" charset="0"/>
                <a:ea typeface="Times New Roman" pitchFamily="18" charset="0"/>
                <a:cs typeface="Times New Roman" pitchFamily="18" charset="0"/>
              </a:rPr>
              <a:t>I</a:t>
            </a:r>
            <a:r>
              <a:rPr lang="ru-RU" sz="1600" dirty="0" smtClean="0">
                <a:latin typeface="Times New Roman" pitchFamily="18" charset="0"/>
                <a:ea typeface="Times New Roman" pitchFamily="18" charset="0"/>
                <a:cs typeface="Times New Roman" pitchFamily="18" charset="0"/>
              </a:rPr>
              <a:t> группой здоровья. Все это вызвало потребность углубленно заняться оздоровлением детей. Встал вопрос о  разработке  системы мероприятий  и введение новых технологий, направленных на укрепление  здоровья  воспитанников. Ф</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изическое воспитание – это то, что обеспечивает здоровье и доставляет радость?</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071802" y="500042"/>
            <a:ext cx="3143272"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Элементы  </a:t>
            </a: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хатха</a:t>
            </a:r>
            <a:r>
              <a:rPr kumimoji="0" lang="ru-RU" sz="2000" b="1" i="0" u="none" strike="noStrike" cap="none" normalizeH="0" baseline="0" dirty="0" smtClean="0">
                <a:ln>
                  <a:noFill/>
                </a:ln>
                <a:solidFill>
                  <a:srgbClr val="006BBC"/>
                </a:solidFill>
                <a:latin typeface="Times New Roman" pitchFamily="18" charset="0"/>
                <a:ea typeface="Times New Roman" pitchFamily="18" charset="0"/>
                <a:cs typeface="Times New Roman" pitchFamily="18" charset="0"/>
              </a:rPr>
              <a:t> - йоги</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pic>
        <p:nvPicPr>
          <p:cNvPr id="4" name="Рисунок 3" descr="D:\ФОТО\Гусева\Изображение 212.jpg"/>
          <p:cNvPicPr/>
          <p:nvPr/>
        </p:nvPicPr>
        <p:blipFill>
          <a:blip r:embed="rId2" cstate="print"/>
          <a:srcRect t="4808" b="8648"/>
          <a:stretch>
            <a:fillRect/>
          </a:stretch>
        </p:blipFill>
        <p:spPr bwMode="auto">
          <a:xfrm>
            <a:off x="1714480" y="1000108"/>
            <a:ext cx="6286544" cy="4214842"/>
          </a:xfrm>
          <a:prstGeom prst="rect">
            <a:avLst/>
          </a:prstGeom>
          <a:ln>
            <a:noFill/>
          </a:ln>
          <a:effectLst>
            <a:softEdge rad="112500"/>
          </a:effectLst>
        </p:spPr>
      </p:pic>
      <p:sp>
        <p:nvSpPr>
          <p:cNvPr id="5121" name="Rectangle 1"/>
          <p:cNvSpPr>
            <a:spLocks noChangeArrowheads="1"/>
          </p:cNvSpPr>
          <p:nvPr/>
        </p:nvSpPr>
        <p:spPr bwMode="auto">
          <a:xfrm>
            <a:off x="571472" y="5214950"/>
            <a:ext cx="814393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Занятия организовываются в детском саду  за 30-40 минут до еды или через 2-3 часа после еды.</a:t>
            </a:r>
            <a:r>
              <a:rPr lang="ru-RU" sz="1400" dirty="0" smtClean="0">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Одежда для занятий не должна сковывать движения,</a:t>
            </a:r>
            <a:r>
              <a:rPr kumimoji="0" lang="ru-RU" sz="1400" b="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занимаются дети  босиком,  укрепляя мышцы стоп. Упражнения </a:t>
            </a:r>
            <a:r>
              <a:rPr lang="ru-RU" sz="1400" dirty="0" smtClean="0">
                <a:latin typeface="Times New Roman" pitchFamily="18" charset="0"/>
                <a:cs typeface="Times New Roman" pitchFamily="18" charset="0"/>
              </a:rPr>
              <a:t>йоги  способствуют физическому совершенствованию и укреплению организма. Упражнения включают в себя  плавные, спокойные действия, сопровождающиеся расслаблением мышц и нервной системы. </a:t>
            </a:r>
          </a:p>
          <a:p>
            <a:pPr marL="0" marR="0" lvl="0" indent="0" algn="l" defTabSz="914400" rtl="0" eaLnBrk="1" fontAlgn="base" latinLnBrk="0" hangingPunct="1">
              <a:lnSpc>
                <a:spcPct val="100000"/>
              </a:lnSpc>
              <a:spcBef>
                <a:spcPct val="0"/>
              </a:spcBef>
              <a:spcAft>
                <a:spcPct val="0"/>
              </a:spcAft>
              <a:buClrTx/>
              <a:buSzTx/>
              <a:tabLst>
                <a:tab pos="457200" algn="l"/>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F:\ковалева\DSCN5466.JPG"/>
          <p:cNvPicPr/>
          <p:nvPr/>
        </p:nvPicPr>
        <p:blipFill>
          <a:blip r:embed="rId3" cstate="print"/>
          <a:srcRect l="8911" t="15584"/>
          <a:stretch>
            <a:fillRect/>
          </a:stretch>
        </p:blipFill>
        <p:spPr bwMode="auto">
          <a:xfrm>
            <a:off x="1714480" y="1000108"/>
            <a:ext cx="6286543" cy="4286279"/>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071802" y="500042"/>
            <a:ext cx="3143272" cy="400110"/>
          </a:xfrm>
          <a:prstGeom prst="rect">
            <a:avLst/>
          </a:prstGeom>
          <a:noFill/>
          <a:ln w="19050">
            <a:solidFill>
              <a:schemeClr val="tx2">
                <a:lumMod val="40000"/>
                <a:lumOff val="6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rgbClr val="006BBC"/>
                </a:solidFill>
                <a:latin typeface="Times New Roman" pitchFamily="18" charset="0"/>
                <a:ea typeface="Times New Roman" pitchFamily="18" charset="0"/>
                <a:cs typeface="Times New Roman" pitchFamily="18" charset="0"/>
              </a:rPr>
              <a:t>Психогимнастика</a:t>
            </a:r>
            <a:endParaRPr kumimoji="0" lang="ru-RU" sz="2000" b="1" i="0" u="none" strike="noStrike" cap="none" normalizeH="0" baseline="0" dirty="0" smtClean="0">
              <a:ln>
                <a:noFill/>
              </a:ln>
              <a:solidFill>
                <a:srgbClr val="006BBC"/>
              </a:solidFill>
              <a:latin typeface="Times New Roman" pitchFamily="18" charset="0"/>
              <a:cs typeface="Times New Roman" pitchFamily="18" charset="0"/>
            </a:endParaRPr>
          </a:p>
        </p:txBody>
      </p:sp>
      <p:sp>
        <p:nvSpPr>
          <p:cNvPr id="6" name="Rectangle 1"/>
          <p:cNvSpPr>
            <a:spLocks noChangeArrowheads="1"/>
          </p:cNvSpPr>
          <p:nvPr/>
        </p:nvSpPr>
        <p:spPr bwMode="auto">
          <a:xfrm>
            <a:off x="571472" y="5143512"/>
            <a:ext cx="821537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sz="1400" dirty="0" smtClean="0"/>
          </a:p>
          <a:p>
            <a:pPr algn="just"/>
            <a:r>
              <a:rPr lang="ru-RU" sz="1400" dirty="0" err="1" smtClean="0">
                <a:latin typeface="Times New Roman" pitchFamily="18" charset="0"/>
                <a:cs typeface="Times New Roman" pitchFamily="18" charset="0"/>
              </a:rPr>
              <a:t>Психогимнастика</a:t>
            </a:r>
            <a:r>
              <a:rPr lang="ru-RU" sz="1400" dirty="0" smtClean="0">
                <a:latin typeface="Times New Roman" pitchFamily="18" charset="0"/>
                <a:cs typeface="Times New Roman" pitchFamily="18" charset="0"/>
              </a:rPr>
              <a:t>, представляет собой специальные занятия (этюды, игры, упражнения), направленные на развитие и коррекцию различных сторон психики ребенка (его познавательной и эмоционально-личностной сферы). Основная цель занятий  — овладение навыками управления своей эмоциональной сферой.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Рисунок 6" descr="D:\ФОТО\Изображение 220.jpg"/>
          <p:cNvPicPr/>
          <p:nvPr/>
        </p:nvPicPr>
        <p:blipFill>
          <a:blip r:embed="rId2" cstate="print"/>
          <a:srcRect l="17317" t="18897" r="15339" b="18803"/>
          <a:stretch>
            <a:fillRect/>
          </a:stretch>
        </p:blipFill>
        <p:spPr bwMode="auto">
          <a:xfrm>
            <a:off x="1714480" y="1000108"/>
            <a:ext cx="6357982" cy="4286280"/>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1538" y="571480"/>
            <a:ext cx="757242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latin typeface="Times New Roman" pitchFamily="18" charset="0"/>
                <a:ea typeface="Times New Roman" pitchFamily="18" charset="0"/>
                <a:cs typeface="Times New Roman" pitchFamily="18" charset="0"/>
              </a:rPr>
              <a:t>Итоги реализации проекта</a:t>
            </a:r>
          </a:p>
        </p:txBody>
      </p:sp>
      <p:graphicFrame>
        <p:nvGraphicFramePr>
          <p:cNvPr id="3" name="Схема 2"/>
          <p:cNvGraphicFramePr/>
          <p:nvPr>
            <p:extLst>
              <p:ext uri="{D42A27DB-BD31-4B8C-83A1-F6EECF244321}">
                <p14:modId xmlns:p14="http://schemas.microsoft.com/office/powerpoint/2010/main" val="1624763629"/>
              </p:ext>
            </p:extLst>
          </p:nvPr>
        </p:nvGraphicFramePr>
        <p:xfrm>
          <a:off x="571472" y="1397000"/>
          <a:ext cx="8215370" cy="4818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3688" y="385526"/>
            <a:ext cx="6768752" cy="1477328"/>
          </a:xfrm>
          <a:prstGeom prst="rect">
            <a:avLst/>
          </a:prstGeom>
        </p:spPr>
        <p:txBody>
          <a:bodyPr wrap="square">
            <a:spAutoFit/>
          </a:bodyPr>
          <a:lstStyle/>
          <a:p>
            <a:pPr algn="just"/>
            <a:r>
              <a:rPr lang="ru-RU" dirty="0" smtClean="0">
                <a:latin typeface="Times New Roman" pitchFamily="18" charset="0"/>
                <a:cs typeface="Times New Roman" pitchFamily="18" charset="0"/>
              </a:rPr>
              <a:t>  Результаты реализации проекта убеждают </a:t>
            </a:r>
            <a:r>
              <a:rPr lang="ru-RU" dirty="0">
                <a:latin typeface="Times New Roman" pitchFamily="18" charset="0"/>
                <a:cs typeface="Times New Roman" pitchFamily="18" charset="0"/>
              </a:rPr>
              <a:t>в правильности и действенности выбранных нами мер в совершенствовании физкультурно-оздоровительной работы. Однако мы не останавливаемся на достигнутом уровне. Наш творческий поиск продолжается и сегодня.</a:t>
            </a:r>
          </a:p>
        </p:txBody>
      </p:sp>
      <p:pic>
        <p:nvPicPr>
          <p:cNvPr id="5" name="Picture 2" descr="C:\Users\Дашулька\Desktop\проект физ - ра\фото\SAM_2482.JPG"/>
          <p:cNvPicPr>
            <a:picLocks noChangeAspect="1" noChangeArrowheads="1"/>
          </p:cNvPicPr>
          <p:nvPr/>
        </p:nvPicPr>
        <p:blipFill>
          <a:blip r:embed="rId2" cstate="print"/>
          <a:srcRect/>
          <a:stretch>
            <a:fillRect/>
          </a:stretch>
        </p:blipFill>
        <p:spPr bwMode="auto">
          <a:xfrm>
            <a:off x="1979712" y="1862854"/>
            <a:ext cx="5856649" cy="4392488"/>
          </a:xfrm>
          <a:prstGeom prst="rect">
            <a:avLst/>
          </a:prstGeom>
          <a:ln>
            <a:noFill/>
          </a:ln>
          <a:effectLst>
            <a:softEdge rad="112500"/>
          </a:effectLst>
        </p:spPr>
      </p:pic>
    </p:spTree>
    <p:extLst>
      <p:ext uri="{BB962C8B-B14F-4D97-AF65-F5344CB8AC3E}">
        <p14:creationId xmlns:p14="http://schemas.microsoft.com/office/powerpoint/2010/main" val="2021400577"/>
      </p:ext>
    </p:extLst>
  </p:cSld>
  <p:clrMapOvr>
    <a:masterClrMapping/>
  </p:clrMapOvr>
  <p:transition spd="slow">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1538" y="571480"/>
            <a:ext cx="757242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latin typeface="Times New Roman" pitchFamily="18" charset="0"/>
                <a:ea typeface="Times New Roman" pitchFamily="18" charset="0"/>
                <a:cs typeface="Times New Roman" pitchFamily="18" charset="0"/>
              </a:rPr>
              <a:t>Используемая литература</a:t>
            </a:r>
          </a:p>
        </p:txBody>
      </p:sp>
      <p:sp>
        <p:nvSpPr>
          <p:cNvPr id="3" name="Содержимое 5"/>
          <p:cNvSpPr txBox="1">
            <a:spLocks/>
          </p:cNvSpPr>
          <p:nvPr/>
        </p:nvSpPr>
        <p:spPr>
          <a:xfrm>
            <a:off x="500034" y="1571612"/>
            <a:ext cx="8286808" cy="3571900"/>
          </a:xfrm>
          <a:prstGeom prst="rect">
            <a:avLst/>
          </a:prstGeom>
          <a:noFill/>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b="0" i="0" u="none" strike="noStrike" kern="1200" cap="none" spc="0" normalizeH="0" baseline="0" noProof="0" dirty="0" smtClean="0">
              <a:ln>
                <a:noFill/>
              </a:ln>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ru-RU" sz="1600" b="0" i="0" u="none" strike="noStrike" kern="1200" cap="none" spc="0" normalizeH="0" baseline="0" noProof="0" dirty="0" smtClean="0">
                <a:ln>
                  <a:noFill/>
                </a:ln>
                <a:effectLst/>
                <a:uLnTx/>
                <a:uFillTx/>
                <a:latin typeface="Times New Roman" pitchFamily="18" charset="0"/>
                <a:cs typeface="Times New Roman" pitchFamily="18" charset="0"/>
              </a:rPr>
              <a:t>Л. Ф. Тихомирова Формируем у детей правильное отношение к своему здоровью. Ярославль, 1997 г.</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ru-RU" sz="1600" b="0" i="0" u="none" strike="noStrike" kern="1200" cap="none" spc="0" normalizeH="0" baseline="0" noProof="0" dirty="0" smtClean="0">
                <a:ln>
                  <a:noFill/>
                </a:ln>
                <a:effectLst/>
                <a:uLnTx/>
                <a:uFillTx/>
                <a:latin typeface="Times New Roman" pitchFamily="18" charset="0"/>
                <a:cs typeface="Times New Roman" pitchFamily="18" charset="0"/>
              </a:rPr>
              <a:t>Л.Г. Татарникова Технологии </a:t>
            </a:r>
            <a:r>
              <a:rPr kumimoji="0" lang="ru-RU" sz="1600" b="0" i="0" u="none" strike="noStrike" kern="1200" cap="none" spc="0" normalizeH="0" baseline="0" noProof="0" dirty="0" err="1" smtClean="0">
                <a:ln>
                  <a:noFill/>
                </a:ln>
                <a:effectLst/>
                <a:uLnTx/>
                <a:uFillTx/>
                <a:latin typeface="Times New Roman" pitchFamily="18" charset="0"/>
                <a:cs typeface="Times New Roman" pitchFamily="18" charset="0"/>
              </a:rPr>
              <a:t>валеологического</a:t>
            </a:r>
            <a:r>
              <a:rPr kumimoji="0" lang="ru-RU" sz="1600" b="0" i="0" u="none" strike="noStrike" kern="1200" cap="none" spc="0" normalizeH="0" baseline="0" noProof="0" dirty="0" smtClean="0">
                <a:ln>
                  <a:noFill/>
                </a:ln>
                <a:effectLst/>
                <a:uLnTx/>
                <a:uFillTx/>
                <a:latin typeface="Times New Roman" pitchFamily="18" charset="0"/>
                <a:cs typeface="Times New Roman" pitchFamily="18" charset="0"/>
              </a:rPr>
              <a:t> развития ребёнка в дошкольном образовательном учреждении. Санкт-Петербург, 2006 г.</a:t>
            </a: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ru-RU" sz="1600" b="0" i="0" u="none" strike="noStrike" kern="1200" cap="none" spc="0" normalizeH="0" baseline="0" noProof="0" dirty="0" smtClean="0">
                <a:ln>
                  <a:noFill/>
                </a:ln>
                <a:effectLst/>
                <a:uLnTx/>
                <a:uFillTx/>
                <a:latin typeface="Times New Roman" pitchFamily="18" charset="0"/>
                <a:cs typeface="Times New Roman" pitchFamily="18" charset="0"/>
              </a:rPr>
              <a:t>Здоровье </a:t>
            </a:r>
            <a:r>
              <a:rPr kumimoji="0" lang="ru-RU" sz="1600" b="0" i="0" u="none" strike="noStrike" kern="1200" cap="none" spc="0" normalizeH="0" baseline="0" noProof="0" dirty="0" err="1" smtClean="0">
                <a:ln>
                  <a:noFill/>
                </a:ln>
                <a:effectLst/>
                <a:uLnTx/>
                <a:uFillTx/>
                <a:latin typeface="Times New Roman" pitchFamily="18" charset="0"/>
                <a:cs typeface="Times New Roman" pitchFamily="18" charset="0"/>
              </a:rPr>
              <a:t>детей-здоровье</a:t>
            </a:r>
            <a:r>
              <a:rPr kumimoji="0" lang="ru-RU" sz="1600" b="0" i="0" u="none" strike="noStrike" kern="1200" cap="none" spc="0" normalizeH="0" baseline="0" noProof="0" dirty="0" smtClean="0">
                <a:ln>
                  <a:noFill/>
                </a:ln>
                <a:effectLst/>
                <a:uLnTx/>
                <a:uFillTx/>
                <a:latin typeface="Times New Roman" pitchFamily="18" charset="0"/>
                <a:cs typeface="Times New Roman" pitchFamily="18" charset="0"/>
              </a:rPr>
              <a:t> нации. Сборник материалов научно-практической конференции. Санкт-Петербург, 2008 г.</a:t>
            </a:r>
            <a:endParaRPr kumimoji="0" lang="ru-RU" sz="1600" b="0" i="0" u="none" strike="noStrike" kern="1200" cap="none" spc="0" normalizeH="0" baseline="0" noProof="0" dirty="0" smtClean="0">
              <a:ln>
                <a:noFill/>
              </a:ln>
              <a:solidFill>
                <a:schemeClr val="tx1"/>
              </a:solidFill>
              <a:effectLst/>
              <a:uLnTx/>
              <a:uFillTx/>
            </a:endParaRPr>
          </a:p>
          <a:p>
            <a:pPr algn="just">
              <a:buFont typeface="Arial" pitchFamily="34" charset="0"/>
              <a:buChar char="•"/>
            </a:pPr>
            <a:r>
              <a:rPr lang="ru-RU" sz="1600" dirty="0" smtClean="0">
                <a:latin typeface="Times New Roman" pitchFamily="18" charset="0"/>
                <a:cs typeface="Times New Roman" pitchFamily="18" charset="0"/>
              </a:rPr>
              <a:t>    Лечебная физкультура для дошкольников / О.В. Козырева. – </a:t>
            </a:r>
          </a:p>
          <a:p>
            <a:pPr algn="just"/>
            <a:r>
              <a:rPr lang="ru-RU" sz="1600" dirty="0" smtClean="0">
                <a:latin typeface="Times New Roman" pitchFamily="18" charset="0"/>
                <a:cs typeface="Times New Roman" pitchFamily="18" charset="0"/>
              </a:rPr>
              <a:t>      М.: Просвещение, 2003.</a:t>
            </a:r>
          </a:p>
          <a:p>
            <a:pPr algn="just">
              <a:buFont typeface="Arial" pitchFamily="34" charset="0"/>
              <a:buChar char="•"/>
            </a:pPr>
            <a:r>
              <a:rPr lang="ru-RU" sz="1600" dirty="0" smtClean="0">
                <a:latin typeface="Times New Roman" pitchFamily="18" charset="0"/>
                <a:cs typeface="Times New Roman" pitchFamily="18" charset="0"/>
              </a:rPr>
              <a:t>    Утробина К.К. Занимательная физкультура для дошкольников. Издательство   </a:t>
            </a:r>
          </a:p>
          <a:p>
            <a:pPr algn="just"/>
            <a:r>
              <a:rPr lang="ru-RU" sz="1600" dirty="0" smtClean="0">
                <a:latin typeface="Times New Roman" pitchFamily="18" charset="0"/>
                <a:cs typeface="Times New Roman" pitchFamily="18" charset="0"/>
              </a:rPr>
              <a:t>     ГНОМ и Д, Москва, 2005.</a:t>
            </a:r>
          </a:p>
          <a:p>
            <a:pPr algn="just">
              <a:buFont typeface="Arial" pitchFamily="34" charset="0"/>
              <a:buChar char="•"/>
            </a:pPr>
            <a:r>
              <a:rPr lang="ru-RU" sz="1600" dirty="0" smtClean="0">
                <a:latin typeface="Times New Roman" pitchFamily="18" charset="0"/>
                <a:cs typeface="Times New Roman" pitchFamily="18" charset="0"/>
              </a:rPr>
              <a:t>    Полунина Т.И. Степ-аэробика и ее составляющие, 2006г. №3.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4" name="TextBox 3"/>
          <p:cNvSpPr txBox="1"/>
          <p:nvPr/>
        </p:nvSpPr>
        <p:spPr>
          <a:xfrm>
            <a:off x="571472" y="5072074"/>
            <a:ext cx="8001056" cy="1231106"/>
          </a:xfrm>
          <a:prstGeom prst="rect">
            <a:avLst/>
          </a:prstGeom>
          <a:noFill/>
        </p:spPr>
        <p:txBody>
          <a:bodyPr wrap="square" rtlCol="0">
            <a:spAutoFit/>
          </a:bodyPr>
          <a:lstStyle/>
          <a:p>
            <a:r>
              <a:rPr lang="ru-RU" sz="1400" dirty="0" smtClean="0">
                <a:latin typeface="Times New Roman" pitchFamily="18" charset="0"/>
                <a:cs typeface="Times New Roman" pitchFamily="18" charset="0"/>
              </a:rPr>
              <a:t>Использованы ресурсы:</a:t>
            </a:r>
          </a:p>
          <a:p>
            <a:r>
              <a:rPr lang="ru-RU" sz="1400" dirty="0" smtClean="0">
                <a:latin typeface="Times New Roman" pitchFamily="18" charset="0"/>
                <a:cs typeface="Times New Roman" pitchFamily="18" charset="0"/>
              </a:rPr>
              <a:t>Солнышко - </a:t>
            </a:r>
            <a:r>
              <a:rPr lang="ru-RU" sz="1400" dirty="0" smtClean="0">
                <a:latin typeface="Times New Roman" pitchFamily="18" charset="0"/>
                <a:cs typeface="Times New Roman" pitchFamily="18" charset="0"/>
                <a:hlinkClick r:id="rId2"/>
              </a:rPr>
              <a:t>http://www.dietaonline.ru/community/post.php?topic_id=30706&amp;page=43</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Фон - </a:t>
            </a:r>
            <a:r>
              <a:rPr lang="ru-RU" sz="1400" u="sng" dirty="0" smtClean="0">
                <a:latin typeface="Times New Roman" pitchFamily="18" charset="0"/>
                <a:cs typeface="Times New Roman" pitchFamily="18" charset="0"/>
                <a:hlinkClick r:id="rId3"/>
              </a:rPr>
              <a:t>http://www.gpark.kz/gdefon/download/241668?PHPSESSID=8e2f6e45406bb9e6af6c1e6d59252946</a:t>
            </a:r>
            <a:endParaRPr lang="ru-RU" sz="1400" u="sng" dirty="0" smtClean="0">
              <a:latin typeface="Times New Roman" pitchFamily="18" charset="0"/>
              <a:cs typeface="Times New Roman" pitchFamily="18" charset="0"/>
            </a:endParaRPr>
          </a:p>
          <a:p>
            <a:endParaRPr lang="ru-RU" sz="1400" dirty="0" smtClean="0"/>
          </a:p>
          <a:p>
            <a:endParaRPr lang="ru-RU" dirty="0" smtClean="0"/>
          </a:p>
        </p:txBody>
      </p:sp>
      <p:sp>
        <p:nvSpPr>
          <p:cNvPr id="2049" name="Rectangle 1"/>
          <p:cNvSpPr>
            <a:spLocks noChangeArrowheads="1"/>
          </p:cNvSpPr>
          <p:nvPr/>
        </p:nvSpPr>
        <p:spPr bwMode="auto">
          <a:xfrm>
            <a:off x="571472" y="5786454"/>
            <a:ext cx="778674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Музыка из кинофильма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Усатый нянь</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lang="ru-RU" u="sng" dirty="0" smtClean="0">
                <a:hlinkClick r:id="rId4"/>
              </a:rPr>
              <a:t> </a:t>
            </a:r>
            <a:r>
              <a:rPr lang="ru-RU" sz="1400" u="sng" dirty="0" smtClean="0">
                <a:latin typeface="Times New Roman" pitchFamily="18" charset="0"/>
                <a:cs typeface="Times New Roman" pitchFamily="18" charset="0"/>
                <a:hlinkClick r:id="rId4"/>
              </a:rPr>
              <a:t>http://poiskm.com/song/28334851-usatiy-nyan-minusovka</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7833" y="2459503"/>
            <a:ext cx="7886133"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Спасибо за внимание!</a:t>
            </a:r>
            <a:endParaRPr lang="ru-RU"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270504908"/>
              </p:ext>
            </p:extLst>
          </p:nvPr>
        </p:nvGraphicFramePr>
        <p:xfrm>
          <a:off x="571472" y="785794"/>
          <a:ext cx="8120098"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3286116" y="428604"/>
            <a:ext cx="278608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Задачи</a:t>
            </a:r>
            <a:endParaRPr kumimoji="0" lang="ru-RU" sz="2800" b="0" i="0" u="none" strike="noStrike" cap="none" normalizeH="0" baseline="0" dirty="0" smtClean="0">
              <a:ln>
                <a:noFill/>
              </a:ln>
              <a:solidFill>
                <a:srgbClr val="B00000"/>
              </a:solidFill>
              <a:effectLst/>
              <a:latin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4021178537"/>
              </p:ext>
            </p:extLst>
          </p:nvPr>
        </p:nvGraphicFramePr>
        <p:xfrm>
          <a:off x="1214414" y="1714488"/>
          <a:ext cx="7286676" cy="4635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71736" y="285728"/>
            <a:ext cx="48577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Предполагаемые</a:t>
            </a:r>
            <a:r>
              <a:rPr kumimoji="0" lang="ru-RU" sz="2400" b="1" i="0" u="none" strike="noStrike" cap="none" normalizeH="0" dirty="0" smtClean="0">
                <a:ln>
                  <a:noFill/>
                </a:ln>
                <a:solidFill>
                  <a:srgbClr val="B00000"/>
                </a:solidFill>
                <a:effectLst/>
                <a:latin typeface="Times New Roman" pitchFamily="18" charset="0"/>
                <a:ea typeface="Times New Roman" pitchFamily="18" charset="0"/>
                <a:cs typeface="Times New Roman" pitchFamily="18" charset="0"/>
              </a:rPr>
              <a:t> результаты</a:t>
            </a:r>
            <a:endParaRPr kumimoji="0" lang="ru-RU" sz="2400" b="0" i="0" u="none" strike="noStrike" cap="none" normalizeH="0" baseline="0" dirty="0" smtClean="0">
              <a:ln>
                <a:noFill/>
              </a:ln>
              <a:solidFill>
                <a:srgbClr val="B00000"/>
              </a:solidFill>
              <a:effectLst/>
              <a:latin typeface="Arial" pitchFamily="34" charset="0"/>
            </a:endParaRPr>
          </a:p>
        </p:txBody>
      </p:sp>
      <p:graphicFrame>
        <p:nvGraphicFramePr>
          <p:cNvPr id="4" name="Схема 3"/>
          <p:cNvGraphicFramePr/>
          <p:nvPr>
            <p:extLst>
              <p:ext uri="{D42A27DB-BD31-4B8C-83A1-F6EECF244321}">
                <p14:modId xmlns:p14="http://schemas.microsoft.com/office/powerpoint/2010/main" val="3040360864"/>
              </p:ext>
            </p:extLst>
          </p:nvPr>
        </p:nvGraphicFramePr>
        <p:xfrm>
          <a:off x="428596" y="928670"/>
          <a:ext cx="8429684"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143240" y="428604"/>
            <a:ext cx="342902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B00000"/>
                </a:solidFill>
                <a:effectLst/>
                <a:latin typeface="Times New Roman" pitchFamily="18" charset="0"/>
                <a:ea typeface="Times New Roman" pitchFamily="18" charset="0"/>
                <a:cs typeface="Times New Roman" pitchFamily="18" charset="0"/>
              </a:rPr>
              <a:t>В проект  включены:</a:t>
            </a:r>
            <a:endParaRPr kumimoji="0" lang="ru-RU" sz="2400" b="1" i="0" u="none" strike="noStrike" cap="none" normalizeH="0" baseline="0" dirty="0" smtClean="0">
              <a:ln>
                <a:noFill/>
              </a:ln>
              <a:solidFill>
                <a:srgbClr val="B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graphicFrame>
        <p:nvGraphicFramePr>
          <p:cNvPr id="4" name="Схема 3"/>
          <p:cNvGraphicFramePr/>
          <p:nvPr/>
        </p:nvGraphicFramePr>
        <p:xfrm>
          <a:off x="571472" y="642918"/>
          <a:ext cx="8072494"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3174" y="4929198"/>
            <a:ext cx="2026792" cy="162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F:\Гусева\Изображение 202.jpg"/>
          <p:cNvPicPr/>
          <p:nvPr/>
        </p:nvPicPr>
        <p:blipFill>
          <a:blip r:embed="rId8" cstate="print"/>
          <a:srcRect/>
          <a:stretch>
            <a:fillRect/>
          </a:stretch>
        </p:blipFill>
        <p:spPr bwMode="auto">
          <a:xfrm>
            <a:off x="6858016" y="3357562"/>
            <a:ext cx="1928826" cy="1500198"/>
          </a:xfrm>
          <a:prstGeom prst="rect">
            <a:avLst/>
          </a:prstGeom>
          <a:ln>
            <a:noFill/>
          </a:ln>
          <a:effectLst>
            <a:softEdge rad="112500"/>
          </a:effectLst>
        </p:spPr>
      </p:pic>
      <p:pic>
        <p:nvPicPr>
          <p:cNvPr id="7" name="Рисунок 6" descr="F:\2\P5280024.JPG"/>
          <p:cNvPicPr/>
          <p:nvPr/>
        </p:nvPicPr>
        <p:blipFill>
          <a:blip r:embed="rId9" cstate="print"/>
          <a:srcRect l="27135" t="8898" r="29559" b="11025"/>
          <a:stretch>
            <a:fillRect/>
          </a:stretch>
        </p:blipFill>
        <p:spPr bwMode="auto">
          <a:xfrm>
            <a:off x="5286380" y="4214818"/>
            <a:ext cx="1428760" cy="1995272"/>
          </a:xfrm>
          <a:prstGeom prst="rect">
            <a:avLst/>
          </a:prstGeom>
          <a:ln>
            <a:noFill/>
          </a:ln>
          <a:effectLst>
            <a:softEdge rad="112500"/>
          </a:effectLst>
        </p:spPr>
      </p:pic>
    </p:spTree>
  </p:cSld>
  <p:clrMapOvr>
    <a:masterClrMapping/>
  </p:clrMapOvr>
  <p:transition spd="slow">
    <p:pull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2174</TotalTime>
  <Words>2792</Words>
  <Application>Microsoft Office PowerPoint</Application>
  <PresentationFormat>Экран (4:3)</PresentationFormat>
  <Paragraphs>259</Paragraphs>
  <Slides>55</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Презентация PowerPoint</vt:lpstr>
      <vt:lpstr> Актуальность  проекта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Алексеич</cp:lastModifiedBy>
  <cp:revision>206</cp:revision>
  <dcterms:created xsi:type="dcterms:W3CDTF">2013-01-06T18:32:13Z</dcterms:created>
  <dcterms:modified xsi:type="dcterms:W3CDTF">2015-02-10T07:38:29Z</dcterms:modified>
</cp:coreProperties>
</file>